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  <p:sldMasterId id="2147483648" r:id="rId5"/>
  </p:sldMasterIdLst>
  <p:notesMasterIdLst>
    <p:notesMasterId r:id="rId57"/>
  </p:notesMasterIdLst>
  <p:sldIdLst>
    <p:sldId id="256" r:id="rId6"/>
    <p:sldId id="332" r:id="rId7"/>
    <p:sldId id="334" r:id="rId8"/>
    <p:sldId id="325" r:id="rId9"/>
    <p:sldId id="318" r:id="rId10"/>
    <p:sldId id="355" r:id="rId11"/>
    <p:sldId id="307" r:id="rId12"/>
    <p:sldId id="306" r:id="rId13"/>
    <p:sldId id="302" r:id="rId14"/>
    <p:sldId id="321" r:id="rId15"/>
    <p:sldId id="322" r:id="rId16"/>
    <p:sldId id="323" r:id="rId17"/>
    <p:sldId id="324" r:id="rId18"/>
    <p:sldId id="326" r:id="rId19"/>
    <p:sldId id="328" r:id="rId20"/>
    <p:sldId id="327" r:id="rId21"/>
    <p:sldId id="305" r:id="rId22"/>
    <p:sldId id="301" r:id="rId23"/>
    <p:sldId id="300" r:id="rId24"/>
    <p:sldId id="299" r:id="rId25"/>
    <p:sldId id="298" r:id="rId26"/>
    <p:sldId id="297" r:id="rId27"/>
    <p:sldId id="296" r:id="rId28"/>
    <p:sldId id="295" r:id="rId29"/>
    <p:sldId id="294" r:id="rId30"/>
    <p:sldId id="293" r:id="rId31"/>
    <p:sldId id="292" r:id="rId32"/>
    <p:sldId id="320" r:id="rId33"/>
    <p:sldId id="329" r:id="rId34"/>
    <p:sldId id="330" r:id="rId35"/>
    <p:sldId id="335" r:id="rId36"/>
    <p:sldId id="354" r:id="rId37"/>
    <p:sldId id="337" r:id="rId38"/>
    <p:sldId id="338" r:id="rId39"/>
    <p:sldId id="336" r:id="rId40"/>
    <p:sldId id="339" r:id="rId41"/>
    <p:sldId id="340" r:id="rId42"/>
    <p:sldId id="341" r:id="rId43"/>
    <p:sldId id="342" r:id="rId44"/>
    <p:sldId id="344" r:id="rId45"/>
    <p:sldId id="346" r:id="rId46"/>
    <p:sldId id="345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43" r:id="rId55"/>
    <p:sldId id="27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1D100-71A4-F411-47C9-C25E4DB47086}" v="180" dt="2022-07-05T19:02:20.070"/>
    <p1510:client id="{11B2E771-FDA5-ED37-86DC-5CDFD6B5CBA2}" v="1977" dt="2022-07-11T01:34:34.191"/>
    <p1510:client id="{186AE306-024B-3006-55F2-1FE5CB751F72}" v="2" dt="2022-07-09T10:01:05.262"/>
    <p1510:client id="{27B1627E-5497-01B3-619E-A22E2E92E7A9}" v="1" dt="2022-11-04T02:24:57.169"/>
    <p1510:client id="{30CDBA3F-FB48-316E-59CC-09B8609A04DD}" v="13" dt="2023-03-14T13:11:26.493"/>
    <p1510:client id="{3A199FD6-56C1-B35A-69EB-E4AB1D8BC015}" v="47" dt="2022-07-12T21:36:27.293"/>
    <p1510:client id="{5E24DE1C-8F25-840D-1758-513F34EEC862}" v="56" dt="2023-03-15T20:25:42.315"/>
    <p1510:client id="{7E52772D-C4E5-B6BC-8677-5B06E58F1E60}" v="48" dt="2022-11-13T00:37:05.565"/>
    <p1510:client id="{8CDA74B8-04C8-F06C-34AE-C4C04D5E0B14}" v="5" dt="2022-07-15T18:49:49.892"/>
    <p1510:client id="{B5DD0123-33CB-C826-0159-07BFBCB1FE42}" v="15" dt="2023-03-17T19:12:51.259"/>
    <p1510:client id="{C0F1B239-4375-7D7A-7CEC-D15920622770}" v="509" dt="2022-07-09T10:57:50.655"/>
    <p1510:client id="{CD4151A7-15B0-0F06-E0E3-55F98A573B02}" v="2" dt="2022-07-11T12:19:06.313"/>
    <p1510:client id="{DB082EDA-CB7D-0CD6-0DCD-9B4AFD35C12D}" v="337" dt="2022-07-04T02:25:32.427"/>
    <p1510:client id="{DBC589E4-C52F-F0EC-BCFE-AF908B44FEC0}" v="351" dt="2022-07-06T22:50:32.835"/>
    <p1510:client id="{DDE9C520-B8A2-4EAF-90A1-001CF95773A5}" v="2803" dt="2022-07-03T22:38:00.040"/>
    <p1510:client id="{DFD80D77-659A-B5A4-101F-43BAD3EEEA02}" v="2" dt="2022-11-18T19:46:03.547"/>
    <p1510:client id="{E1B48B9F-7484-3808-5B2D-02366E43C793}" v="10" dt="2022-11-07T14:04:18.583"/>
    <p1510:client id="{F1E367F2-FFD6-74D1-2F23-7A06BF11B189}" v="1027" dt="2022-07-06T16:32:26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02" autoAdjust="0"/>
  </p:normalViewPr>
  <p:slideViewPr>
    <p:cSldViewPr snapToGrid="0">
      <p:cViewPr>
        <p:scale>
          <a:sx n="70" d="100"/>
          <a:sy n="70" d="100"/>
        </p:scale>
        <p:origin x="-163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4B75B-6B72-4D4F-BF5B-2E9D30C6C169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CEDEA0D-5181-4AD8-992E-5BBA38051BDB}">
      <dgm:prSet/>
      <dgm:spPr/>
      <dgm:t>
        <a:bodyPr/>
        <a:lstStyle/>
        <a:p>
          <a:r>
            <a:rPr lang="en-US"/>
            <a:t>Kubernetes Volumes – hostPath</a:t>
          </a:r>
        </a:p>
      </dgm:t>
    </dgm:pt>
    <dgm:pt modelId="{ED32970A-F81B-4C3B-BC9E-F02C9BB5A2E3}" type="parTrans" cxnId="{B2DEA02B-C279-4D7B-9DC4-2A5ED65A838A}">
      <dgm:prSet/>
      <dgm:spPr/>
      <dgm:t>
        <a:bodyPr/>
        <a:lstStyle/>
        <a:p>
          <a:endParaRPr lang="en-US"/>
        </a:p>
      </dgm:t>
    </dgm:pt>
    <dgm:pt modelId="{7AF15BBB-9B8D-419A-AC75-BFC3FB119BA1}" type="sibTrans" cxnId="{B2DEA02B-C279-4D7B-9DC4-2A5ED65A838A}">
      <dgm:prSet/>
      <dgm:spPr/>
      <dgm:t>
        <a:bodyPr/>
        <a:lstStyle/>
        <a:p>
          <a:endParaRPr lang="en-US"/>
        </a:p>
      </dgm:t>
    </dgm:pt>
    <dgm:pt modelId="{03F85D7C-223D-4623-9276-DB6E33BFEE6F}">
      <dgm:prSet/>
      <dgm:spPr/>
      <dgm:t>
        <a:bodyPr/>
        <a:lstStyle/>
        <a:p>
          <a:r>
            <a:rPr lang="en-US"/>
            <a:t>PersistentVolume</a:t>
          </a:r>
        </a:p>
      </dgm:t>
    </dgm:pt>
    <dgm:pt modelId="{F356B453-9566-4E2D-A3C8-D811D48367D3}" type="parTrans" cxnId="{7ED0C930-45DE-4000-9C02-4F2397C907E3}">
      <dgm:prSet/>
      <dgm:spPr/>
      <dgm:t>
        <a:bodyPr/>
        <a:lstStyle/>
        <a:p>
          <a:endParaRPr lang="en-US"/>
        </a:p>
      </dgm:t>
    </dgm:pt>
    <dgm:pt modelId="{CBDE7C06-6A3E-43A7-99F3-8A167467085A}" type="sibTrans" cxnId="{7ED0C930-45DE-4000-9C02-4F2397C907E3}">
      <dgm:prSet/>
      <dgm:spPr/>
      <dgm:t>
        <a:bodyPr/>
        <a:lstStyle/>
        <a:p>
          <a:endParaRPr lang="en-US"/>
        </a:p>
      </dgm:t>
    </dgm:pt>
    <dgm:pt modelId="{BACC5AFD-A0E1-4BFB-A7FA-62900E8AF842}">
      <dgm:prSet/>
      <dgm:spPr/>
      <dgm:t>
        <a:bodyPr/>
        <a:lstStyle/>
        <a:p>
          <a:r>
            <a:rPr lang="en-US"/>
            <a:t>PersistentVolumeClaim</a:t>
          </a:r>
        </a:p>
      </dgm:t>
    </dgm:pt>
    <dgm:pt modelId="{A75FB325-2BE5-4CAE-AC68-3564A23A568D}" type="parTrans" cxnId="{AAAC3C0B-49D0-49A8-BB6B-0EC408D3380E}">
      <dgm:prSet/>
      <dgm:spPr/>
      <dgm:t>
        <a:bodyPr/>
        <a:lstStyle/>
        <a:p>
          <a:endParaRPr lang="en-US"/>
        </a:p>
      </dgm:t>
    </dgm:pt>
    <dgm:pt modelId="{B8A72734-D724-4BF0-8276-9AF642C38262}" type="sibTrans" cxnId="{AAAC3C0B-49D0-49A8-BB6B-0EC408D3380E}">
      <dgm:prSet/>
      <dgm:spPr/>
      <dgm:t>
        <a:bodyPr/>
        <a:lstStyle/>
        <a:p>
          <a:endParaRPr lang="en-US"/>
        </a:p>
      </dgm:t>
    </dgm:pt>
    <dgm:pt modelId="{D3A8F3E7-6819-4302-BBAE-9C2517D4FF32}">
      <dgm:prSet/>
      <dgm:spPr/>
      <dgm:t>
        <a:bodyPr/>
        <a:lstStyle/>
        <a:p>
          <a:r>
            <a:rPr lang="en-US"/>
            <a:t>StorageClass</a:t>
          </a:r>
        </a:p>
      </dgm:t>
    </dgm:pt>
    <dgm:pt modelId="{A15A8040-5BEE-4CDF-A78B-65EFE7BEC395}" type="parTrans" cxnId="{5206BEF0-C816-4A74-B30C-2E9DC5A93BC2}">
      <dgm:prSet/>
      <dgm:spPr/>
      <dgm:t>
        <a:bodyPr/>
        <a:lstStyle/>
        <a:p>
          <a:endParaRPr lang="en-US"/>
        </a:p>
      </dgm:t>
    </dgm:pt>
    <dgm:pt modelId="{A85E4CAF-579F-4570-B79A-1190FC48D382}" type="sibTrans" cxnId="{5206BEF0-C816-4A74-B30C-2E9DC5A93BC2}">
      <dgm:prSet/>
      <dgm:spPr/>
      <dgm:t>
        <a:bodyPr/>
        <a:lstStyle/>
        <a:p>
          <a:endParaRPr lang="en-US"/>
        </a:p>
      </dgm:t>
    </dgm:pt>
    <dgm:pt modelId="{EFFF656A-A335-4EC3-B9C2-AA44E5723AFA}">
      <dgm:prSet/>
      <dgm:spPr/>
      <dgm:t>
        <a:bodyPr/>
        <a:lstStyle/>
        <a:p>
          <a:r>
            <a:rPr lang="en-US"/>
            <a:t>StatefulSet</a:t>
          </a:r>
        </a:p>
      </dgm:t>
    </dgm:pt>
    <dgm:pt modelId="{59557684-CADB-4F9F-8026-F5114022024B}" type="parTrans" cxnId="{DDBC8BE7-0891-46AD-B671-170CC846070B}">
      <dgm:prSet/>
      <dgm:spPr/>
      <dgm:t>
        <a:bodyPr/>
        <a:lstStyle/>
        <a:p>
          <a:endParaRPr lang="en-US"/>
        </a:p>
      </dgm:t>
    </dgm:pt>
    <dgm:pt modelId="{5468989A-5964-4AE4-AC26-A816909312F1}" type="sibTrans" cxnId="{DDBC8BE7-0891-46AD-B671-170CC846070B}">
      <dgm:prSet/>
      <dgm:spPr/>
      <dgm:t>
        <a:bodyPr/>
        <a:lstStyle/>
        <a:p>
          <a:endParaRPr lang="en-US"/>
        </a:p>
      </dgm:t>
    </dgm:pt>
    <dgm:pt modelId="{2321E516-5516-41E7-BA03-21EC0BBE34A0}" type="pres">
      <dgm:prSet presAssocID="{F7D4B75B-6B72-4D4F-BF5B-2E9D30C6C169}" presName="vert0" presStyleCnt="0">
        <dgm:presLayoutVars>
          <dgm:dir/>
          <dgm:animOne val="branch"/>
          <dgm:animLvl val="lvl"/>
        </dgm:presLayoutVars>
      </dgm:prSet>
      <dgm:spPr/>
    </dgm:pt>
    <dgm:pt modelId="{4BB19474-27DE-4AD6-A5E8-F928DFD69743}" type="pres">
      <dgm:prSet presAssocID="{CCEDEA0D-5181-4AD8-992E-5BBA38051BDB}" presName="thickLine" presStyleLbl="alignNode1" presStyleIdx="0" presStyleCnt="5"/>
      <dgm:spPr/>
    </dgm:pt>
    <dgm:pt modelId="{F83DE155-100B-495C-8788-B37BEC428546}" type="pres">
      <dgm:prSet presAssocID="{CCEDEA0D-5181-4AD8-992E-5BBA38051BDB}" presName="horz1" presStyleCnt="0"/>
      <dgm:spPr/>
    </dgm:pt>
    <dgm:pt modelId="{CB667AAC-784B-4FC5-811D-4F4773F2B9A5}" type="pres">
      <dgm:prSet presAssocID="{CCEDEA0D-5181-4AD8-992E-5BBA38051BDB}" presName="tx1" presStyleLbl="revTx" presStyleIdx="0" presStyleCnt="5"/>
      <dgm:spPr/>
    </dgm:pt>
    <dgm:pt modelId="{AC444DAB-ACB4-40D8-A68A-4496810BEADC}" type="pres">
      <dgm:prSet presAssocID="{CCEDEA0D-5181-4AD8-992E-5BBA38051BDB}" presName="vert1" presStyleCnt="0"/>
      <dgm:spPr/>
    </dgm:pt>
    <dgm:pt modelId="{95B817D3-B910-4209-9C4C-766FD2C00AF0}" type="pres">
      <dgm:prSet presAssocID="{03F85D7C-223D-4623-9276-DB6E33BFEE6F}" presName="thickLine" presStyleLbl="alignNode1" presStyleIdx="1" presStyleCnt="5"/>
      <dgm:spPr/>
    </dgm:pt>
    <dgm:pt modelId="{CFAD522D-6A5C-4185-A2A9-CC10D37A89BC}" type="pres">
      <dgm:prSet presAssocID="{03F85D7C-223D-4623-9276-DB6E33BFEE6F}" presName="horz1" presStyleCnt="0"/>
      <dgm:spPr/>
    </dgm:pt>
    <dgm:pt modelId="{05846EFB-8ED2-4DBE-932F-0FB5ADC4A76A}" type="pres">
      <dgm:prSet presAssocID="{03F85D7C-223D-4623-9276-DB6E33BFEE6F}" presName="tx1" presStyleLbl="revTx" presStyleIdx="1" presStyleCnt="5"/>
      <dgm:spPr/>
    </dgm:pt>
    <dgm:pt modelId="{B353EC30-8E08-4E68-AA06-A486E55D6C00}" type="pres">
      <dgm:prSet presAssocID="{03F85D7C-223D-4623-9276-DB6E33BFEE6F}" presName="vert1" presStyleCnt="0"/>
      <dgm:spPr/>
    </dgm:pt>
    <dgm:pt modelId="{3595DD42-52DA-4862-9812-95FB4995BFD0}" type="pres">
      <dgm:prSet presAssocID="{BACC5AFD-A0E1-4BFB-A7FA-62900E8AF842}" presName="thickLine" presStyleLbl="alignNode1" presStyleIdx="2" presStyleCnt="5"/>
      <dgm:spPr/>
    </dgm:pt>
    <dgm:pt modelId="{4813EC02-396E-4F41-B575-ACE0B353E6B4}" type="pres">
      <dgm:prSet presAssocID="{BACC5AFD-A0E1-4BFB-A7FA-62900E8AF842}" presName="horz1" presStyleCnt="0"/>
      <dgm:spPr/>
    </dgm:pt>
    <dgm:pt modelId="{5489B748-A66B-4106-95FF-A4E1D89774B2}" type="pres">
      <dgm:prSet presAssocID="{BACC5AFD-A0E1-4BFB-A7FA-62900E8AF842}" presName="tx1" presStyleLbl="revTx" presStyleIdx="2" presStyleCnt="5"/>
      <dgm:spPr/>
    </dgm:pt>
    <dgm:pt modelId="{4CDB2B78-5C73-46E2-ABFE-8525D4869B21}" type="pres">
      <dgm:prSet presAssocID="{BACC5AFD-A0E1-4BFB-A7FA-62900E8AF842}" presName="vert1" presStyleCnt="0"/>
      <dgm:spPr/>
    </dgm:pt>
    <dgm:pt modelId="{5FED36E0-A1F1-4804-B2E9-A47A90CC9945}" type="pres">
      <dgm:prSet presAssocID="{D3A8F3E7-6819-4302-BBAE-9C2517D4FF32}" presName="thickLine" presStyleLbl="alignNode1" presStyleIdx="3" presStyleCnt="5"/>
      <dgm:spPr/>
    </dgm:pt>
    <dgm:pt modelId="{EB860FF3-8A5F-4A58-8CFF-1388F4695DD6}" type="pres">
      <dgm:prSet presAssocID="{D3A8F3E7-6819-4302-BBAE-9C2517D4FF32}" presName="horz1" presStyleCnt="0"/>
      <dgm:spPr/>
    </dgm:pt>
    <dgm:pt modelId="{38AA9235-7674-42E8-A838-817F41CE04DD}" type="pres">
      <dgm:prSet presAssocID="{D3A8F3E7-6819-4302-BBAE-9C2517D4FF32}" presName="tx1" presStyleLbl="revTx" presStyleIdx="3" presStyleCnt="5"/>
      <dgm:spPr/>
    </dgm:pt>
    <dgm:pt modelId="{070A7C9A-7E41-4928-A314-5BAC0B93D5EF}" type="pres">
      <dgm:prSet presAssocID="{D3A8F3E7-6819-4302-BBAE-9C2517D4FF32}" presName="vert1" presStyleCnt="0"/>
      <dgm:spPr/>
    </dgm:pt>
    <dgm:pt modelId="{ACB0EB44-EA9E-43C1-8E52-A312B1CD855B}" type="pres">
      <dgm:prSet presAssocID="{EFFF656A-A335-4EC3-B9C2-AA44E5723AFA}" presName="thickLine" presStyleLbl="alignNode1" presStyleIdx="4" presStyleCnt="5"/>
      <dgm:spPr/>
    </dgm:pt>
    <dgm:pt modelId="{24A3A7A5-1000-4E24-80A7-48F0C57B7B1B}" type="pres">
      <dgm:prSet presAssocID="{EFFF656A-A335-4EC3-B9C2-AA44E5723AFA}" presName="horz1" presStyleCnt="0"/>
      <dgm:spPr/>
    </dgm:pt>
    <dgm:pt modelId="{308A0BE0-3788-4DC0-8DC3-A0878A3EC607}" type="pres">
      <dgm:prSet presAssocID="{EFFF656A-A335-4EC3-B9C2-AA44E5723AFA}" presName="tx1" presStyleLbl="revTx" presStyleIdx="4" presStyleCnt="5"/>
      <dgm:spPr/>
    </dgm:pt>
    <dgm:pt modelId="{FB3A94CD-788D-412D-AB45-A3AA81E50AEA}" type="pres">
      <dgm:prSet presAssocID="{EFFF656A-A335-4EC3-B9C2-AA44E5723AFA}" presName="vert1" presStyleCnt="0"/>
      <dgm:spPr/>
    </dgm:pt>
  </dgm:ptLst>
  <dgm:cxnLst>
    <dgm:cxn modelId="{AAAC3C0B-49D0-49A8-BB6B-0EC408D3380E}" srcId="{F7D4B75B-6B72-4D4F-BF5B-2E9D30C6C169}" destId="{BACC5AFD-A0E1-4BFB-A7FA-62900E8AF842}" srcOrd="2" destOrd="0" parTransId="{A75FB325-2BE5-4CAE-AC68-3564A23A568D}" sibTransId="{B8A72734-D724-4BF0-8276-9AF642C38262}"/>
    <dgm:cxn modelId="{46194813-5C9C-41D2-8294-2512180D86F9}" type="presOf" srcId="{03F85D7C-223D-4623-9276-DB6E33BFEE6F}" destId="{05846EFB-8ED2-4DBE-932F-0FB5ADC4A76A}" srcOrd="0" destOrd="0" presId="urn:microsoft.com/office/officeart/2008/layout/LinedList"/>
    <dgm:cxn modelId="{8A07272B-D499-410C-BA85-CAE82741444D}" type="presOf" srcId="{F7D4B75B-6B72-4D4F-BF5B-2E9D30C6C169}" destId="{2321E516-5516-41E7-BA03-21EC0BBE34A0}" srcOrd="0" destOrd="0" presId="urn:microsoft.com/office/officeart/2008/layout/LinedList"/>
    <dgm:cxn modelId="{B2DEA02B-C279-4D7B-9DC4-2A5ED65A838A}" srcId="{F7D4B75B-6B72-4D4F-BF5B-2E9D30C6C169}" destId="{CCEDEA0D-5181-4AD8-992E-5BBA38051BDB}" srcOrd="0" destOrd="0" parTransId="{ED32970A-F81B-4C3B-BC9E-F02C9BB5A2E3}" sibTransId="{7AF15BBB-9B8D-419A-AC75-BFC3FB119BA1}"/>
    <dgm:cxn modelId="{7ED0C930-45DE-4000-9C02-4F2397C907E3}" srcId="{F7D4B75B-6B72-4D4F-BF5B-2E9D30C6C169}" destId="{03F85D7C-223D-4623-9276-DB6E33BFEE6F}" srcOrd="1" destOrd="0" parTransId="{F356B453-9566-4E2D-A3C8-D811D48367D3}" sibTransId="{CBDE7C06-6A3E-43A7-99F3-8A167467085A}"/>
    <dgm:cxn modelId="{0BCED336-BC6E-4856-BFD9-E68CA212E230}" type="presOf" srcId="{CCEDEA0D-5181-4AD8-992E-5BBA38051BDB}" destId="{CB667AAC-784B-4FC5-811D-4F4773F2B9A5}" srcOrd="0" destOrd="0" presId="urn:microsoft.com/office/officeart/2008/layout/LinedList"/>
    <dgm:cxn modelId="{0A15D558-5701-43A5-84BA-FBC988D18082}" type="presOf" srcId="{EFFF656A-A335-4EC3-B9C2-AA44E5723AFA}" destId="{308A0BE0-3788-4DC0-8DC3-A0878A3EC607}" srcOrd="0" destOrd="0" presId="urn:microsoft.com/office/officeart/2008/layout/LinedList"/>
    <dgm:cxn modelId="{2F01869A-D4B5-470E-BF45-464EE0A98A34}" type="presOf" srcId="{BACC5AFD-A0E1-4BFB-A7FA-62900E8AF842}" destId="{5489B748-A66B-4106-95FF-A4E1D89774B2}" srcOrd="0" destOrd="0" presId="urn:microsoft.com/office/officeart/2008/layout/LinedList"/>
    <dgm:cxn modelId="{28FF6CD5-02EC-489D-9C32-CE839CD08DAC}" type="presOf" srcId="{D3A8F3E7-6819-4302-BBAE-9C2517D4FF32}" destId="{38AA9235-7674-42E8-A838-817F41CE04DD}" srcOrd="0" destOrd="0" presId="urn:microsoft.com/office/officeart/2008/layout/LinedList"/>
    <dgm:cxn modelId="{DDBC8BE7-0891-46AD-B671-170CC846070B}" srcId="{F7D4B75B-6B72-4D4F-BF5B-2E9D30C6C169}" destId="{EFFF656A-A335-4EC3-B9C2-AA44E5723AFA}" srcOrd="4" destOrd="0" parTransId="{59557684-CADB-4F9F-8026-F5114022024B}" sibTransId="{5468989A-5964-4AE4-AC26-A816909312F1}"/>
    <dgm:cxn modelId="{5206BEF0-C816-4A74-B30C-2E9DC5A93BC2}" srcId="{F7D4B75B-6B72-4D4F-BF5B-2E9D30C6C169}" destId="{D3A8F3E7-6819-4302-BBAE-9C2517D4FF32}" srcOrd="3" destOrd="0" parTransId="{A15A8040-5BEE-4CDF-A78B-65EFE7BEC395}" sibTransId="{A85E4CAF-579F-4570-B79A-1190FC48D382}"/>
    <dgm:cxn modelId="{E940D108-1BF9-4DFA-8A4B-412CAC2F6DCA}" type="presParOf" srcId="{2321E516-5516-41E7-BA03-21EC0BBE34A0}" destId="{4BB19474-27DE-4AD6-A5E8-F928DFD69743}" srcOrd="0" destOrd="0" presId="urn:microsoft.com/office/officeart/2008/layout/LinedList"/>
    <dgm:cxn modelId="{D043CD75-F35E-4523-B604-9FED03E79BB8}" type="presParOf" srcId="{2321E516-5516-41E7-BA03-21EC0BBE34A0}" destId="{F83DE155-100B-495C-8788-B37BEC428546}" srcOrd="1" destOrd="0" presId="urn:microsoft.com/office/officeart/2008/layout/LinedList"/>
    <dgm:cxn modelId="{8F57C045-B7EC-4276-A8A2-CBD9123333B8}" type="presParOf" srcId="{F83DE155-100B-495C-8788-B37BEC428546}" destId="{CB667AAC-784B-4FC5-811D-4F4773F2B9A5}" srcOrd="0" destOrd="0" presId="urn:microsoft.com/office/officeart/2008/layout/LinedList"/>
    <dgm:cxn modelId="{FD08E366-9709-4AC2-8068-E54CF9B96BE9}" type="presParOf" srcId="{F83DE155-100B-495C-8788-B37BEC428546}" destId="{AC444DAB-ACB4-40D8-A68A-4496810BEADC}" srcOrd="1" destOrd="0" presId="urn:microsoft.com/office/officeart/2008/layout/LinedList"/>
    <dgm:cxn modelId="{0024F81A-FAA1-44FD-8F8E-E1D42BDB1F66}" type="presParOf" srcId="{2321E516-5516-41E7-BA03-21EC0BBE34A0}" destId="{95B817D3-B910-4209-9C4C-766FD2C00AF0}" srcOrd="2" destOrd="0" presId="urn:microsoft.com/office/officeart/2008/layout/LinedList"/>
    <dgm:cxn modelId="{21EB2E86-8B4C-41DF-BFE0-6458B59733EE}" type="presParOf" srcId="{2321E516-5516-41E7-BA03-21EC0BBE34A0}" destId="{CFAD522D-6A5C-4185-A2A9-CC10D37A89BC}" srcOrd="3" destOrd="0" presId="urn:microsoft.com/office/officeart/2008/layout/LinedList"/>
    <dgm:cxn modelId="{380E52BF-4D10-4791-95D4-483C27BFDAE8}" type="presParOf" srcId="{CFAD522D-6A5C-4185-A2A9-CC10D37A89BC}" destId="{05846EFB-8ED2-4DBE-932F-0FB5ADC4A76A}" srcOrd="0" destOrd="0" presId="urn:microsoft.com/office/officeart/2008/layout/LinedList"/>
    <dgm:cxn modelId="{2FFC7826-A69D-444C-AB7F-E6D374D7B76C}" type="presParOf" srcId="{CFAD522D-6A5C-4185-A2A9-CC10D37A89BC}" destId="{B353EC30-8E08-4E68-AA06-A486E55D6C00}" srcOrd="1" destOrd="0" presId="urn:microsoft.com/office/officeart/2008/layout/LinedList"/>
    <dgm:cxn modelId="{EDC8B087-9F90-4376-BD3B-AA72E06A1530}" type="presParOf" srcId="{2321E516-5516-41E7-BA03-21EC0BBE34A0}" destId="{3595DD42-52DA-4862-9812-95FB4995BFD0}" srcOrd="4" destOrd="0" presId="urn:microsoft.com/office/officeart/2008/layout/LinedList"/>
    <dgm:cxn modelId="{D7537A48-BE35-449F-B747-407F5C4F9F9A}" type="presParOf" srcId="{2321E516-5516-41E7-BA03-21EC0BBE34A0}" destId="{4813EC02-396E-4F41-B575-ACE0B353E6B4}" srcOrd="5" destOrd="0" presId="urn:microsoft.com/office/officeart/2008/layout/LinedList"/>
    <dgm:cxn modelId="{33260DD3-B4FE-4CC7-8E42-BE7C6A063634}" type="presParOf" srcId="{4813EC02-396E-4F41-B575-ACE0B353E6B4}" destId="{5489B748-A66B-4106-95FF-A4E1D89774B2}" srcOrd="0" destOrd="0" presId="urn:microsoft.com/office/officeart/2008/layout/LinedList"/>
    <dgm:cxn modelId="{57C971CA-B636-4E80-A54F-07F47AB83572}" type="presParOf" srcId="{4813EC02-396E-4F41-B575-ACE0B353E6B4}" destId="{4CDB2B78-5C73-46E2-ABFE-8525D4869B21}" srcOrd="1" destOrd="0" presId="urn:microsoft.com/office/officeart/2008/layout/LinedList"/>
    <dgm:cxn modelId="{B5EE3162-0189-4B26-AB89-E838C385AE44}" type="presParOf" srcId="{2321E516-5516-41E7-BA03-21EC0BBE34A0}" destId="{5FED36E0-A1F1-4804-B2E9-A47A90CC9945}" srcOrd="6" destOrd="0" presId="urn:microsoft.com/office/officeart/2008/layout/LinedList"/>
    <dgm:cxn modelId="{4AEF6542-E361-401F-B036-005CD623B102}" type="presParOf" srcId="{2321E516-5516-41E7-BA03-21EC0BBE34A0}" destId="{EB860FF3-8A5F-4A58-8CFF-1388F4695DD6}" srcOrd="7" destOrd="0" presId="urn:microsoft.com/office/officeart/2008/layout/LinedList"/>
    <dgm:cxn modelId="{49287F5B-6674-476A-8DB1-CE17E61E9EC9}" type="presParOf" srcId="{EB860FF3-8A5F-4A58-8CFF-1388F4695DD6}" destId="{38AA9235-7674-42E8-A838-817F41CE04DD}" srcOrd="0" destOrd="0" presId="urn:microsoft.com/office/officeart/2008/layout/LinedList"/>
    <dgm:cxn modelId="{74D5726D-D9A5-4B39-835C-45AF08187E35}" type="presParOf" srcId="{EB860FF3-8A5F-4A58-8CFF-1388F4695DD6}" destId="{070A7C9A-7E41-4928-A314-5BAC0B93D5EF}" srcOrd="1" destOrd="0" presId="urn:microsoft.com/office/officeart/2008/layout/LinedList"/>
    <dgm:cxn modelId="{3FC4B4C7-441D-4076-BFC7-2BB13518FF5D}" type="presParOf" srcId="{2321E516-5516-41E7-BA03-21EC0BBE34A0}" destId="{ACB0EB44-EA9E-43C1-8E52-A312B1CD855B}" srcOrd="8" destOrd="0" presId="urn:microsoft.com/office/officeart/2008/layout/LinedList"/>
    <dgm:cxn modelId="{9A141136-E80B-4013-8BAA-D5775E39BD4B}" type="presParOf" srcId="{2321E516-5516-41E7-BA03-21EC0BBE34A0}" destId="{24A3A7A5-1000-4E24-80A7-48F0C57B7B1B}" srcOrd="9" destOrd="0" presId="urn:microsoft.com/office/officeart/2008/layout/LinedList"/>
    <dgm:cxn modelId="{77B407E4-E35B-4301-A8BA-A893799D0474}" type="presParOf" srcId="{24A3A7A5-1000-4E24-80A7-48F0C57B7B1B}" destId="{308A0BE0-3788-4DC0-8DC3-A0878A3EC607}" srcOrd="0" destOrd="0" presId="urn:microsoft.com/office/officeart/2008/layout/LinedList"/>
    <dgm:cxn modelId="{2A0DF076-E2A8-4AF9-AF09-4B646D08BD65}" type="presParOf" srcId="{24A3A7A5-1000-4E24-80A7-48F0C57B7B1B}" destId="{FB3A94CD-788D-412D-AB45-A3AA81E50A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F85D2-EEFA-4239-9C0B-161D5C69E23E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9ED6D8-B85F-4681-AD84-ED3C2754A129}">
      <dgm:prSet/>
      <dgm:spPr/>
      <dgm:t>
        <a:bodyPr/>
        <a:lstStyle/>
        <a:p>
          <a:r>
            <a:rPr lang="en-US"/>
            <a:t>HostPaths can expose privileged system credentials</a:t>
          </a:r>
        </a:p>
      </dgm:t>
    </dgm:pt>
    <dgm:pt modelId="{7F4A849F-1B7D-46DD-BBDE-D78F26816227}" type="parTrans" cxnId="{391BD3BD-4845-4A92-A7F4-04316D7DE91D}">
      <dgm:prSet/>
      <dgm:spPr/>
      <dgm:t>
        <a:bodyPr/>
        <a:lstStyle/>
        <a:p>
          <a:endParaRPr lang="en-US"/>
        </a:p>
      </dgm:t>
    </dgm:pt>
    <dgm:pt modelId="{21555744-868B-4013-8D6F-39406900B9B8}" type="sibTrans" cxnId="{391BD3BD-4845-4A92-A7F4-04316D7DE91D}">
      <dgm:prSet/>
      <dgm:spPr/>
      <dgm:t>
        <a:bodyPr/>
        <a:lstStyle/>
        <a:p>
          <a:endParaRPr lang="en-US"/>
        </a:p>
      </dgm:t>
    </dgm:pt>
    <dgm:pt modelId="{192B2228-D13E-42D1-B748-081C700ED3BD}">
      <dgm:prSet/>
      <dgm:spPr/>
      <dgm:t>
        <a:bodyPr/>
        <a:lstStyle/>
        <a:p>
          <a:r>
            <a:rPr lang="en-US"/>
            <a:t>Pods with identical configuration (such as created from a PodTemplate) may behave differently on different nodes due to different files on the nodes</a:t>
          </a:r>
        </a:p>
      </dgm:t>
    </dgm:pt>
    <dgm:pt modelId="{510515B0-A89E-474A-8E96-228D7F6091BA}" type="parTrans" cxnId="{DA766F50-A922-44F9-83D8-8FCC8C980D91}">
      <dgm:prSet/>
      <dgm:spPr/>
      <dgm:t>
        <a:bodyPr/>
        <a:lstStyle/>
        <a:p>
          <a:endParaRPr lang="en-US"/>
        </a:p>
      </dgm:t>
    </dgm:pt>
    <dgm:pt modelId="{CE56E707-3B4C-441D-AD83-E63D2B10D349}" type="sibTrans" cxnId="{DA766F50-A922-44F9-83D8-8FCC8C980D91}">
      <dgm:prSet/>
      <dgm:spPr/>
      <dgm:t>
        <a:bodyPr/>
        <a:lstStyle/>
        <a:p>
          <a:endParaRPr lang="en-US"/>
        </a:p>
      </dgm:t>
    </dgm:pt>
    <dgm:pt modelId="{421E664F-133B-4CD4-B161-E8E27A5317E1}">
      <dgm:prSet/>
      <dgm:spPr/>
      <dgm:t>
        <a:bodyPr/>
        <a:lstStyle/>
        <a:p>
          <a:r>
            <a:rPr lang="en-US"/>
            <a:t>The files or directories created on the underlying hosts are only writable by root. </a:t>
          </a:r>
        </a:p>
      </dgm:t>
    </dgm:pt>
    <dgm:pt modelId="{485067B9-299D-4A01-8F18-C196092508A4}" type="parTrans" cxnId="{E5F7C5C3-BFAC-449A-8CC8-B2462A1FA5B2}">
      <dgm:prSet/>
      <dgm:spPr/>
      <dgm:t>
        <a:bodyPr/>
        <a:lstStyle/>
        <a:p>
          <a:endParaRPr lang="en-US"/>
        </a:p>
      </dgm:t>
    </dgm:pt>
    <dgm:pt modelId="{4218917A-55C4-4A9C-B71C-DF8B282B2792}" type="sibTrans" cxnId="{E5F7C5C3-BFAC-449A-8CC8-B2462A1FA5B2}">
      <dgm:prSet/>
      <dgm:spPr/>
      <dgm:t>
        <a:bodyPr/>
        <a:lstStyle/>
        <a:p>
          <a:endParaRPr lang="en-US"/>
        </a:p>
      </dgm:t>
    </dgm:pt>
    <dgm:pt modelId="{A83C9D92-5733-46C5-9F79-BD2B6CBD6F3E}" type="pres">
      <dgm:prSet presAssocID="{ECCF85D2-EEFA-4239-9C0B-161D5C69E23E}" presName="vert0" presStyleCnt="0">
        <dgm:presLayoutVars>
          <dgm:dir/>
          <dgm:animOne val="branch"/>
          <dgm:animLvl val="lvl"/>
        </dgm:presLayoutVars>
      </dgm:prSet>
      <dgm:spPr/>
    </dgm:pt>
    <dgm:pt modelId="{E30A101F-F9AF-496A-8992-DB406E0075C9}" type="pres">
      <dgm:prSet presAssocID="{AA9ED6D8-B85F-4681-AD84-ED3C2754A129}" presName="thickLine" presStyleLbl="alignNode1" presStyleIdx="0" presStyleCnt="3"/>
      <dgm:spPr/>
    </dgm:pt>
    <dgm:pt modelId="{A4134E57-D9DB-44D4-A3C7-59DBED30B747}" type="pres">
      <dgm:prSet presAssocID="{AA9ED6D8-B85F-4681-AD84-ED3C2754A129}" presName="horz1" presStyleCnt="0"/>
      <dgm:spPr/>
    </dgm:pt>
    <dgm:pt modelId="{245C5A7A-3E55-40BD-8097-30227A5DAD8B}" type="pres">
      <dgm:prSet presAssocID="{AA9ED6D8-B85F-4681-AD84-ED3C2754A129}" presName="tx1" presStyleLbl="revTx" presStyleIdx="0" presStyleCnt="3"/>
      <dgm:spPr/>
    </dgm:pt>
    <dgm:pt modelId="{82D6BA69-594E-4543-8E00-A8490A5DE744}" type="pres">
      <dgm:prSet presAssocID="{AA9ED6D8-B85F-4681-AD84-ED3C2754A129}" presName="vert1" presStyleCnt="0"/>
      <dgm:spPr/>
    </dgm:pt>
    <dgm:pt modelId="{D998A504-6E05-494B-A4B2-8B1D104A899E}" type="pres">
      <dgm:prSet presAssocID="{192B2228-D13E-42D1-B748-081C700ED3BD}" presName="thickLine" presStyleLbl="alignNode1" presStyleIdx="1" presStyleCnt="3"/>
      <dgm:spPr/>
    </dgm:pt>
    <dgm:pt modelId="{C6E808D3-CBDC-41B2-8033-F18213CCFA3E}" type="pres">
      <dgm:prSet presAssocID="{192B2228-D13E-42D1-B748-081C700ED3BD}" presName="horz1" presStyleCnt="0"/>
      <dgm:spPr/>
    </dgm:pt>
    <dgm:pt modelId="{540CDA97-03EF-428B-9BD5-0D68104BF8FB}" type="pres">
      <dgm:prSet presAssocID="{192B2228-D13E-42D1-B748-081C700ED3BD}" presName="tx1" presStyleLbl="revTx" presStyleIdx="1" presStyleCnt="3"/>
      <dgm:spPr/>
    </dgm:pt>
    <dgm:pt modelId="{A42D5BB7-0A1F-4D91-894B-825B226DC08C}" type="pres">
      <dgm:prSet presAssocID="{192B2228-D13E-42D1-B748-081C700ED3BD}" presName="vert1" presStyleCnt="0"/>
      <dgm:spPr/>
    </dgm:pt>
    <dgm:pt modelId="{AD61A9FE-7E58-4558-AD7C-C60334EC485A}" type="pres">
      <dgm:prSet presAssocID="{421E664F-133B-4CD4-B161-E8E27A5317E1}" presName="thickLine" presStyleLbl="alignNode1" presStyleIdx="2" presStyleCnt="3"/>
      <dgm:spPr/>
    </dgm:pt>
    <dgm:pt modelId="{7880630D-87D6-4D4C-84C7-A523C94D7EFC}" type="pres">
      <dgm:prSet presAssocID="{421E664F-133B-4CD4-B161-E8E27A5317E1}" presName="horz1" presStyleCnt="0"/>
      <dgm:spPr/>
    </dgm:pt>
    <dgm:pt modelId="{086717C5-ED39-4672-9788-2EEE6D0F1CEA}" type="pres">
      <dgm:prSet presAssocID="{421E664F-133B-4CD4-B161-E8E27A5317E1}" presName="tx1" presStyleLbl="revTx" presStyleIdx="2" presStyleCnt="3"/>
      <dgm:spPr/>
    </dgm:pt>
    <dgm:pt modelId="{F1FF5A4B-0AF9-4166-8767-022458CEF342}" type="pres">
      <dgm:prSet presAssocID="{421E664F-133B-4CD4-B161-E8E27A5317E1}" presName="vert1" presStyleCnt="0"/>
      <dgm:spPr/>
    </dgm:pt>
  </dgm:ptLst>
  <dgm:cxnLst>
    <dgm:cxn modelId="{F69FD52C-9F86-4165-BA76-B48881686246}" type="presOf" srcId="{421E664F-133B-4CD4-B161-E8E27A5317E1}" destId="{086717C5-ED39-4672-9788-2EEE6D0F1CEA}" srcOrd="0" destOrd="0" presId="urn:microsoft.com/office/officeart/2008/layout/LinedList"/>
    <dgm:cxn modelId="{E59CA635-4F30-4E4A-B8E1-D515F6C1D316}" type="presOf" srcId="{192B2228-D13E-42D1-B748-081C700ED3BD}" destId="{540CDA97-03EF-428B-9BD5-0D68104BF8FB}" srcOrd="0" destOrd="0" presId="urn:microsoft.com/office/officeart/2008/layout/LinedList"/>
    <dgm:cxn modelId="{1B7C7A4D-F708-4B8F-9806-18F0E1E1E9DD}" type="presOf" srcId="{ECCF85D2-EEFA-4239-9C0B-161D5C69E23E}" destId="{A83C9D92-5733-46C5-9F79-BD2B6CBD6F3E}" srcOrd="0" destOrd="0" presId="urn:microsoft.com/office/officeart/2008/layout/LinedList"/>
    <dgm:cxn modelId="{DA766F50-A922-44F9-83D8-8FCC8C980D91}" srcId="{ECCF85D2-EEFA-4239-9C0B-161D5C69E23E}" destId="{192B2228-D13E-42D1-B748-081C700ED3BD}" srcOrd="1" destOrd="0" parTransId="{510515B0-A89E-474A-8E96-228D7F6091BA}" sibTransId="{CE56E707-3B4C-441D-AD83-E63D2B10D349}"/>
    <dgm:cxn modelId="{809D3057-EBD2-4827-B26E-06D0A48B9667}" type="presOf" srcId="{AA9ED6D8-B85F-4681-AD84-ED3C2754A129}" destId="{245C5A7A-3E55-40BD-8097-30227A5DAD8B}" srcOrd="0" destOrd="0" presId="urn:microsoft.com/office/officeart/2008/layout/LinedList"/>
    <dgm:cxn modelId="{391BD3BD-4845-4A92-A7F4-04316D7DE91D}" srcId="{ECCF85D2-EEFA-4239-9C0B-161D5C69E23E}" destId="{AA9ED6D8-B85F-4681-AD84-ED3C2754A129}" srcOrd="0" destOrd="0" parTransId="{7F4A849F-1B7D-46DD-BBDE-D78F26816227}" sibTransId="{21555744-868B-4013-8D6F-39406900B9B8}"/>
    <dgm:cxn modelId="{E5F7C5C3-BFAC-449A-8CC8-B2462A1FA5B2}" srcId="{ECCF85D2-EEFA-4239-9C0B-161D5C69E23E}" destId="{421E664F-133B-4CD4-B161-E8E27A5317E1}" srcOrd="2" destOrd="0" parTransId="{485067B9-299D-4A01-8F18-C196092508A4}" sibTransId="{4218917A-55C4-4A9C-B71C-DF8B282B2792}"/>
    <dgm:cxn modelId="{612434E8-2813-42D4-A55D-7A0DDF577DA5}" type="presParOf" srcId="{A83C9D92-5733-46C5-9F79-BD2B6CBD6F3E}" destId="{E30A101F-F9AF-496A-8992-DB406E0075C9}" srcOrd="0" destOrd="0" presId="urn:microsoft.com/office/officeart/2008/layout/LinedList"/>
    <dgm:cxn modelId="{2DCA7BBB-E085-4182-AD69-B121531161F6}" type="presParOf" srcId="{A83C9D92-5733-46C5-9F79-BD2B6CBD6F3E}" destId="{A4134E57-D9DB-44D4-A3C7-59DBED30B747}" srcOrd="1" destOrd="0" presId="urn:microsoft.com/office/officeart/2008/layout/LinedList"/>
    <dgm:cxn modelId="{4FB2E284-9B74-4DDF-B5F6-14850057AE23}" type="presParOf" srcId="{A4134E57-D9DB-44D4-A3C7-59DBED30B747}" destId="{245C5A7A-3E55-40BD-8097-30227A5DAD8B}" srcOrd="0" destOrd="0" presId="urn:microsoft.com/office/officeart/2008/layout/LinedList"/>
    <dgm:cxn modelId="{D7266CB8-CDD5-4D91-B5B2-4C57A67F3327}" type="presParOf" srcId="{A4134E57-D9DB-44D4-A3C7-59DBED30B747}" destId="{82D6BA69-594E-4543-8E00-A8490A5DE744}" srcOrd="1" destOrd="0" presId="urn:microsoft.com/office/officeart/2008/layout/LinedList"/>
    <dgm:cxn modelId="{B6A48076-BF9D-417C-B34C-484364AF5FD8}" type="presParOf" srcId="{A83C9D92-5733-46C5-9F79-BD2B6CBD6F3E}" destId="{D998A504-6E05-494B-A4B2-8B1D104A899E}" srcOrd="2" destOrd="0" presId="urn:microsoft.com/office/officeart/2008/layout/LinedList"/>
    <dgm:cxn modelId="{F8E56B54-96E2-47F8-8628-A3556A2855F4}" type="presParOf" srcId="{A83C9D92-5733-46C5-9F79-BD2B6CBD6F3E}" destId="{C6E808D3-CBDC-41B2-8033-F18213CCFA3E}" srcOrd="3" destOrd="0" presId="urn:microsoft.com/office/officeart/2008/layout/LinedList"/>
    <dgm:cxn modelId="{2E3E1AB8-49BF-49AE-BA6E-F96D478F9CE1}" type="presParOf" srcId="{C6E808D3-CBDC-41B2-8033-F18213CCFA3E}" destId="{540CDA97-03EF-428B-9BD5-0D68104BF8FB}" srcOrd="0" destOrd="0" presId="urn:microsoft.com/office/officeart/2008/layout/LinedList"/>
    <dgm:cxn modelId="{1B660DD9-6B53-4B49-9E0D-DCD4B5B4C668}" type="presParOf" srcId="{C6E808D3-CBDC-41B2-8033-F18213CCFA3E}" destId="{A42D5BB7-0A1F-4D91-894B-825B226DC08C}" srcOrd="1" destOrd="0" presId="urn:microsoft.com/office/officeart/2008/layout/LinedList"/>
    <dgm:cxn modelId="{F5B65F2D-1F51-4176-9438-2ADF61C359F1}" type="presParOf" srcId="{A83C9D92-5733-46C5-9F79-BD2B6CBD6F3E}" destId="{AD61A9FE-7E58-4558-AD7C-C60334EC485A}" srcOrd="4" destOrd="0" presId="urn:microsoft.com/office/officeart/2008/layout/LinedList"/>
    <dgm:cxn modelId="{EEBA4E69-6BD5-4B2F-9C48-448C4EA06BB2}" type="presParOf" srcId="{A83C9D92-5733-46C5-9F79-BD2B6CBD6F3E}" destId="{7880630D-87D6-4D4C-84C7-A523C94D7EFC}" srcOrd="5" destOrd="0" presId="urn:microsoft.com/office/officeart/2008/layout/LinedList"/>
    <dgm:cxn modelId="{E9226CD4-CFA1-42EA-B3D5-61D1475AAC99}" type="presParOf" srcId="{7880630D-87D6-4D4C-84C7-A523C94D7EFC}" destId="{086717C5-ED39-4672-9788-2EEE6D0F1CEA}" srcOrd="0" destOrd="0" presId="urn:microsoft.com/office/officeart/2008/layout/LinedList"/>
    <dgm:cxn modelId="{996DD90B-62B9-4394-8CC5-23A7A2F4C088}" type="presParOf" srcId="{7880630D-87D6-4D4C-84C7-A523C94D7EFC}" destId="{F1FF5A4B-0AF9-4166-8767-022458CEF3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E5A14A-B550-45A4-AB0C-BAEBD9F558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8EE23C-2F85-4B0B-A29A-660481C008A2}">
      <dgm:prSet/>
      <dgm:spPr/>
      <dgm:t>
        <a:bodyPr/>
        <a:lstStyle/>
        <a:p>
          <a:r>
            <a:rPr lang="en-US"/>
            <a:t>Should be pre-deployed</a:t>
          </a:r>
        </a:p>
      </dgm:t>
    </dgm:pt>
    <dgm:pt modelId="{962A8848-98C9-4E75-966E-3B62B6656F01}" type="parTrans" cxnId="{4CE5E88B-A02F-48A1-8EEE-8D846E3BA5CC}">
      <dgm:prSet/>
      <dgm:spPr/>
      <dgm:t>
        <a:bodyPr/>
        <a:lstStyle/>
        <a:p>
          <a:endParaRPr lang="en-US"/>
        </a:p>
      </dgm:t>
    </dgm:pt>
    <dgm:pt modelId="{AA62EB17-4AA6-4111-9FDD-A3445258FFEB}" type="sibTrans" cxnId="{4CE5E88B-A02F-48A1-8EEE-8D846E3BA5CC}">
      <dgm:prSet/>
      <dgm:spPr/>
      <dgm:t>
        <a:bodyPr/>
        <a:lstStyle/>
        <a:p>
          <a:endParaRPr lang="en-US"/>
        </a:p>
      </dgm:t>
    </dgm:pt>
    <dgm:pt modelId="{A227E9C1-AB2D-4FD1-A1B6-499038D8DC0F}">
      <dgm:prSet/>
      <dgm:spPr/>
      <dgm:t>
        <a:bodyPr/>
        <a:lstStyle/>
        <a:p>
          <a:r>
            <a:rPr lang="en-US"/>
            <a:t>Requires the app developer to know the infrastructure details</a:t>
          </a:r>
        </a:p>
      </dgm:t>
    </dgm:pt>
    <dgm:pt modelId="{213CF3D6-5581-493B-B723-9264A8B90652}" type="parTrans" cxnId="{2234663C-DBAF-4373-BEFF-359F78B67062}">
      <dgm:prSet/>
      <dgm:spPr/>
      <dgm:t>
        <a:bodyPr/>
        <a:lstStyle/>
        <a:p>
          <a:endParaRPr lang="en-US"/>
        </a:p>
      </dgm:t>
    </dgm:pt>
    <dgm:pt modelId="{547D1624-B111-41E5-B8F1-0BCD561D5885}" type="sibTrans" cxnId="{2234663C-DBAF-4373-BEFF-359F78B67062}">
      <dgm:prSet/>
      <dgm:spPr/>
      <dgm:t>
        <a:bodyPr/>
        <a:lstStyle/>
        <a:p>
          <a:endParaRPr lang="en-US"/>
        </a:p>
      </dgm:t>
    </dgm:pt>
    <dgm:pt modelId="{47E5E4C2-67B8-487E-8CE9-C790086F7E10}">
      <dgm:prSet/>
      <dgm:spPr/>
      <dgm:t>
        <a:bodyPr/>
        <a:lstStyle/>
        <a:p>
          <a:r>
            <a:rPr lang="en-US"/>
            <a:t>Locks pod definition to a specific cluster</a:t>
          </a:r>
        </a:p>
      </dgm:t>
    </dgm:pt>
    <dgm:pt modelId="{FF172D6C-B81E-4AEB-A798-CF1A193278D1}" type="parTrans" cxnId="{5C4DA012-0E9A-4BE2-B722-64FFD70F919E}">
      <dgm:prSet/>
      <dgm:spPr/>
      <dgm:t>
        <a:bodyPr/>
        <a:lstStyle/>
        <a:p>
          <a:endParaRPr lang="en-US"/>
        </a:p>
      </dgm:t>
    </dgm:pt>
    <dgm:pt modelId="{FA5023CB-1DA6-45F3-8554-5CD1DE1E1E78}" type="sibTrans" cxnId="{5C4DA012-0E9A-4BE2-B722-64FFD70F919E}">
      <dgm:prSet/>
      <dgm:spPr/>
      <dgm:t>
        <a:bodyPr/>
        <a:lstStyle/>
        <a:p>
          <a:endParaRPr lang="en-US"/>
        </a:p>
      </dgm:t>
    </dgm:pt>
    <dgm:pt modelId="{68EEF47C-ED81-43B0-8068-7EC996BADB60}" type="pres">
      <dgm:prSet presAssocID="{92E5A14A-B550-45A4-AB0C-BAEBD9F558E3}" presName="root" presStyleCnt="0">
        <dgm:presLayoutVars>
          <dgm:dir/>
          <dgm:resizeHandles val="exact"/>
        </dgm:presLayoutVars>
      </dgm:prSet>
      <dgm:spPr/>
    </dgm:pt>
    <dgm:pt modelId="{BCC4AEAB-70C3-426D-AB0F-4EF8FC7A0F99}" type="pres">
      <dgm:prSet presAssocID="{508EE23C-2F85-4B0B-A29A-660481C008A2}" presName="compNode" presStyleCnt="0"/>
      <dgm:spPr/>
    </dgm:pt>
    <dgm:pt modelId="{F0829A33-E647-4DD1-B52D-BC7F78E61216}" type="pres">
      <dgm:prSet presAssocID="{508EE23C-2F85-4B0B-A29A-660481C008A2}" presName="bgRect" presStyleLbl="bgShp" presStyleIdx="0" presStyleCnt="3"/>
      <dgm:spPr/>
    </dgm:pt>
    <dgm:pt modelId="{68656990-74E0-477F-98AB-8B6C9320E2E6}" type="pres">
      <dgm:prSet presAssocID="{508EE23C-2F85-4B0B-A29A-660481C008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FBF97FE-C741-4F89-8911-FD201582C77A}" type="pres">
      <dgm:prSet presAssocID="{508EE23C-2F85-4B0B-A29A-660481C008A2}" presName="spaceRect" presStyleCnt="0"/>
      <dgm:spPr/>
    </dgm:pt>
    <dgm:pt modelId="{0A18A173-2B6B-4864-A20C-4BE2E551137F}" type="pres">
      <dgm:prSet presAssocID="{508EE23C-2F85-4B0B-A29A-660481C008A2}" presName="parTx" presStyleLbl="revTx" presStyleIdx="0" presStyleCnt="3">
        <dgm:presLayoutVars>
          <dgm:chMax val="0"/>
          <dgm:chPref val="0"/>
        </dgm:presLayoutVars>
      </dgm:prSet>
      <dgm:spPr/>
    </dgm:pt>
    <dgm:pt modelId="{B8A26695-DC5C-4AC3-BFE0-15E00B19621B}" type="pres">
      <dgm:prSet presAssocID="{AA62EB17-4AA6-4111-9FDD-A3445258FFEB}" presName="sibTrans" presStyleCnt="0"/>
      <dgm:spPr/>
    </dgm:pt>
    <dgm:pt modelId="{2CB43AA5-4D46-4537-8FCA-A3FB9C066CD4}" type="pres">
      <dgm:prSet presAssocID="{A227E9C1-AB2D-4FD1-A1B6-499038D8DC0F}" presName="compNode" presStyleCnt="0"/>
      <dgm:spPr/>
    </dgm:pt>
    <dgm:pt modelId="{B19193BF-7276-4583-A10F-C6B5C5E6FE18}" type="pres">
      <dgm:prSet presAssocID="{A227E9C1-AB2D-4FD1-A1B6-499038D8DC0F}" presName="bgRect" presStyleLbl="bgShp" presStyleIdx="1" presStyleCnt="3"/>
      <dgm:spPr/>
    </dgm:pt>
    <dgm:pt modelId="{14AFA0FE-193A-440A-8684-BD0026670BEA}" type="pres">
      <dgm:prSet presAssocID="{A227E9C1-AB2D-4FD1-A1B6-499038D8DC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E5D079E-678E-46EE-92ED-39486BFAD6DA}" type="pres">
      <dgm:prSet presAssocID="{A227E9C1-AB2D-4FD1-A1B6-499038D8DC0F}" presName="spaceRect" presStyleCnt="0"/>
      <dgm:spPr/>
    </dgm:pt>
    <dgm:pt modelId="{BF1442D6-F22F-4561-A9C4-B1F750881CBE}" type="pres">
      <dgm:prSet presAssocID="{A227E9C1-AB2D-4FD1-A1B6-499038D8DC0F}" presName="parTx" presStyleLbl="revTx" presStyleIdx="1" presStyleCnt="3">
        <dgm:presLayoutVars>
          <dgm:chMax val="0"/>
          <dgm:chPref val="0"/>
        </dgm:presLayoutVars>
      </dgm:prSet>
      <dgm:spPr/>
    </dgm:pt>
    <dgm:pt modelId="{1D9905FB-60F0-4662-92C1-1D2E84952EBA}" type="pres">
      <dgm:prSet presAssocID="{547D1624-B111-41E5-B8F1-0BCD561D5885}" presName="sibTrans" presStyleCnt="0"/>
      <dgm:spPr/>
    </dgm:pt>
    <dgm:pt modelId="{E2D14ACF-29B0-498C-AFE6-B8E46DCA5418}" type="pres">
      <dgm:prSet presAssocID="{47E5E4C2-67B8-487E-8CE9-C790086F7E10}" presName="compNode" presStyleCnt="0"/>
      <dgm:spPr/>
    </dgm:pt>
    <dgm:pt modelId="{3E8225EE-977B-49F4-96BA-A33B8CED9D5D}" type="pres">
      <dgm:prSet presAssocID="{47E5E4C2-67B8-487E-8CE9-C790086F7E10}" presName="bgRect" presStyleLbl="bgShp" presStyleIdx="2" presStyleCnt="3"/>
      <dgm:spPr/>
    </dgm:pt>
    <dgm:pt modelId="{0ED62FCD-2E2F-4DC3-8A11-6A177E84A07E}" type="pres">
      <dgm:prSet presAssocID="{47E5E4C2-67B8-487E-8CE9-C790086F7E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B14CD2C-1EE5-4439-B325-3E5185137A30}" type="pres">
      <dgm:prSet presAssocID="{47E5E4C2-67B8-487E-8CE9-C790086F7E10}" presName="spaceRect" presStyleCnt="0"/>
      <dgm:spPr/>
    </dgm:pt>
    <dgm:pt modelId="{67711F4C-1079-47EC-B193-3D8704E1BF44}" type="pres">
      <dgm:prSet presAssocID="{47E5E4C2-67B8-487E-8CE9-C790086F7E1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C4DA012-0E9A-4BE2-B722-64FFD70F919E}" srcId="{92E5A14A-B550-45A4-AB0C-BAEBD9F558E3}" destId="{47E5E4C2-67B8-487E-8CE9-C790086F7E10}" srcOrd="2" destOrd="0" parTransId="{FF172D6C-B81E-4AEB-A798-CF1A193278D1}" sibTransId="{FA5023CB-1DA6-45F3-8554-5CD1DE1E1E78}"/>
    <dgm:cxn modelId="{2234663C-DBAF-4373-BEFF-359F78B67062}" srcId="{92E5A14A-B550-45A4-AB0C-BAEBD9F558E3}" destId="{A227E9C1-AB2D-4FD1-A1B6-499038D8DC0F}" srcOrd="1" destOrd="0" parTransId="{213CF3D6-5581-493B-B723-9264A8B90652}" sibTransId="{547D1624-B111-41E5-B8F1-0BCD561D5885}"/>
    <dgm:cxn modelId="{29F70C69-0B83-4EFD-AF90-B501DDA08B3D}" type="presOf" srcId="{A227E9C1-AB2D-4FD1-A1B6-499038D8DC0F}" destId="{BF1442D6-F22F-4561-A9C4-B1F750881CBE}" srcOrd="0" destOrd="0" presId="urn:microsoft.com/office/officeart/2018/2/layout/IconVerticalSolidList"/>
    <dgm:cxn modelId="{0A19046B-A9A7-4CF1-8D10-CCD825935887}" type="presOf" srcId="{47E5E4C2-67B8-487E-8CE9-C790086F7E10}" destId="{67711F4C-1079-47EC-B193-3D8704E1BF44}" srcOrd="0" destOrd="0" presId="urn:microsoft.com/office/officeart/2018/2/layout/IconVerticalSolidList"/>
    <dgm:cxn modelId="{4CE5E88B-A02F-48A1-8EEE-8D846E3BA5CC}" srcId="{92E5A14A-B550-45A4-AB0C-BAEBD9F558E3}" destId="{508EE23C-2F85-4B0B-A29A-660481C008A2}" srcOrd="0" destOrd="0" parTransId="{962A8848-98C9-4E75-966E-3B62B6656F01}" sibTransId="{AA62EB17-4AA6-4111-9FDD-A3445258FFEB}"/>
    <dgm:cxn modelId="{699255C4-3E48-4EA1-ACEB-A54194494AAB}" type="presOf" srcId="{92E5A14A-B550-45A4-AB0C-BAEBD9F558E3}" destId="{68EEF47C-ED81-43B0-8068-7EC996BADB60}" srcOrd="0" destOrd="0" presId="urn:microsoft.com/office/officeart/2018/2/layout/IconVerticalSolidList"/>
    <dgm:cxn modelId="{DBE163EB-979A-4D84-96B4-716B54375C5C}" type="presOf" srcId="{508EE23C-2F85-4B0B-A29A-660481C008A2}" destId="{0A18A173-2B6B-4864-A20C-4BE2E551137F}" srcOrd="0" destOrd="0" presId="urn:microsoft.com/office/officeart/2018/2/layout/IconVerticalSolidList"/>
    <dgm:cxn modelId="{05BC686F-5F53-4879-BF21-D7162A63C7CC}" type="presParOf" srcId="{68EEF47C-ED81-43B0-8068-7EC996BADB60}" destId="{BCC4AEAB-70C3-426D-AB0F-4EF8FC7A0F99}" srcOrd="0" destOrd="0" presId="urn:microsoft.com/office/officeart/2018/2/layout/IconVerticalSolidList"/>
    <dgm:cxn modelId="{00EB373D-FEF0-4FF0-A1F0-160B501EAC6E}" type="presParOf" srcId="{BCC4AEAB-70C3-426D-AB0F-4EF8FC7A0F99}" destId="{F0829A33-E647-4DD1-B52D-BC7F78E61216}" srcOrd="0" destOrd="0" presId="urn:microsoft.com/office/officeart/2018/2/layout/IconVerticalSolidList"/>
    <dgm:cxn modelId="{671580A8-B651-477A-B185-1FA94DB62E27}" type="presParOf" srcId="{BCC4AEAB-70C3-426D-AB0F-4EF8FC7A0F99}" destId="{68656990-74E0-477F-98AB-8B6C9320E2E6}" srcOrd="1" destOrd="0" presId="urn:microsoft.com/office/officeart/2018/2/layout/IconVerticalSolidList"/>
    <dgm:cxn modelId="{5E5CCC72-61F2-49E3-9C24-6785FE19821B}" type="presParOf" srcId="{BCC4AEAB-70C3-426D-AB0F-4EF8FC7A0F99}" destId="{7FBF97FE-C741-4F89-8911-FD201582C77A}" srcOrd="2" destOrd="0" presId="urn:microsoft.com/office/officeart/2018/2/layout/IconVerticalSolidList"/>
    <dgm:cxn modelId="{41E487F7-1B03-41DE-BAE7-8BE05CA01227}" type="presParOf" srcId="{BCC4AEAB-70C3-426D-AB0F-4EF8FC7A0F99}" destId="{0A18A173-2B6B-4864-A20C-4BE2E551137F}" srcOrd="3" destOrd="0" presId="urn:microsoft.com/office/officeart/2018/2/layout/IconVerticalSolidList"/>
    <dgm:cxn modelId="{C410841B-1866-4E37-A17C-6962CE651E82}" type="presParOf" srcId="{68EEF47C-ED81-43B0-8068-7EC996BADB60}" destId="{B8A26695-DC5C-4AC3-BFE0-15E00B19621B}" srcOrd="1" destOrd="0" presId="urn:microsoft.com/office/officeart/2018/2/layout/IconVerticalSolidList"/>
    <dgm:cxn modelId="{52A2EAE1-7CD5-4090-B399-47DC29F523C9}" type="presParOf" srcId="{68EEF47C-ED81-43B0-8068-7EC996BADB60}" destId="{2CB43AA5-4D46-4537-8FCA-A3FB9C066CD4}" srcOrd="2" destOrd="0" presId="urn:microsoft.com/office/officeart/2018/2/layout/IconVerticalSolidList"/>
    <dgm:cxn modelId="{E8B441AC-8DFB-4DBE-AF12-43354F24DBF7}" type="presParOf" srcId="{2CB43AA5-4D46-4537-8FCA-A3FB9C066CD4}" destId="{B19193BF-7276-4583-A10F-C6B5C5E6FE18}" srcOrd="0" destOrd="0" presId="urn:microsoft.com/office/officeart/2018/2/layout/IconVerticalSolidList"/>
    <dgm:cxn modelId="{E0EED2A8-4521-45E1-9D0A-47E9307E1E0A}" type="presParOf" srcId="{2CB43AA5-4D46-4537-8FCA-A3FB9C066CD4}" destId="{14AFA0FE-193A-440A-8684-BD0026670BEA}" srcOrd="1" destOrd="0" presId="urn:microsoft.com/office/officeart/2018/2/layout/IconVerticalSolidList"/>
    <dgm:cxn modelId="{1ED94B1B-7E1E-4163-BE2F-275254C6C156}" type="presParOf" srcId="{2CB43AA5-4D46-4537-8FCA-A3FB9C066CD4}" destId="{3E5D079E-678E-46EE-92ED-39486BFAD6DA}" srcOrd="2" destOrd="0" presId="urn:microsoft.com/office/officeart/2018/2/layout/IconVerticalSolidList"/>
    <dgm:cxn modelId="{2071628E-0479-43D2-BFC9-9FAD289AECD4}" type="presParOf" srcId="{2CB43AA5-4D46-4537-8FCA-A3FB9C066CD4}" destId="{BF1442D6-F22F-4561-A9C4-B1F750881CBE}" srcOrd="3" destOrd="0" presId="urn:microsoft.com/office/officeart/2018/2/layout/IconVerticalSolidList"/>
    <dgm:cxn modelId="{CF7A336C-4209-41B6-B6FE-428A06E394DF}" type="presParOf" srcId="{68EEF47C-ED81-43B0-8068-7EC996BADB60}" destId="{1D9905FB-60F0-4662-92C1-1D2E84952EBA}" srcOrd="3" destOrd="0" presId="urn:microsoft.com/office/officeart/2018/2/layout/IconVerticalSolidList"/>
    <dgm:cxn modelId="{8D09F6A3-182F-42AE-BB69-9A7FBEA01E7B}" type="presParOf" srcId="{68EEF47C-ED81-43B0-8068-7EC996BADB60}" destId="{E2D14ACF-29B0-498C-AFE6-B8E46DCA5418}" srcOrd="4" destOrd="0" presId="urn:microsoft.com/office/officeart/2018/2/layout/IconVerticalSolidList"/>
    <dgm:cxn modelId="{C03357DC-96C2-427E-BCC1-939A53257253}" type="presParOf" srcId="{E2D14ACF-29B0-498C-AFE6-B8E46DCA5418}" destId="{3E8225EE-977B-49F4-96BA-A33B8CED9D5D}" srcOrd="0" destOrd="0" presId="urn:microsoft.com/office/officeart/2018/2/layout/IconVerticalSolidList"/>
    <dgm:cxn modelId="{966F27EF-4B37-4933-BB86-4F498DABA768}" type="presParOf" srcId="{E2D14ACF-29B0-498C-AFE6-B8E46DCA5418}" destId="{0ED62FCD-2E2F-4DC3-8A11-6A177E84A07E}" srcOrd="1" destOrd="0" presId="urn:microsoft.com/office/officeart/2018/2/layout/IconVerticalSolidList"/>
    <dgm:cxn modelId="{A8825697-4DFB-47FE-B8B2-0C626313D1CD}" type="presParOf" srcId="{E2D14ACF-29B0-498C-AFE6-B8E46DCA5418}" destId="{CB14CD2C-1EE5-4439-B325-3E5185137A30}" srcOrd="2" destOrd="0" presId="urn:microsoft.com/office/officeart/2018/2/layout/IconVerticalSolidList"/>
    <dgm:cxn modelId="{2C0AB23E-4117-448A-90E5-A1535883474F}" type="presParOf" srcId="{E2D14ACF-29B0-498C-AFE6-B8E46DCA5418}" destId="{67711F4C-1079-47EC-B193-3D8704E1BF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D1714-19CF-4F4B-86C9-306984BB3AC6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E1ABE457-5504-4D6F-B3DF-BA8649DE9C72}">
      <dgm:prSet/>
      <dgm:spPr/>
      <dgm:t>
        <a:bodyPr/>
        <a:lstStyle/>
        <a:p>
          <a:r>
            <a:rPr lang="en-CA"/>
            <a:t>When an application needs storage, it creates a PersistentVolumeClaim (either directly, or through a volume claim template in a Stateful Set)</a:t>
          </a:r>
          <a:endParaRPr lang="en-US"/>
        </a:p>
      </dgm:t>
    </dgm:pt>
    <dgm:pt modelId="{76C575FD-B26C-48EB-89C2-3C802FA017D6}" type="parTrans" cxnId="{BDE69173-D5A3-4856-BBEC-0AB127172AE7}">
      <dgm:prSet/>
      <dgm:spPr/>
      <dgm:t>
        <a:bodyPr/>
        <a:lstStyle/>
        <a:p>
          <a:endParaRPr lang="en-US"/>
        </a:p>
      </dgm:t>
    </dgm:pt>
    <dgm:pt modelId="{CD32AB92-003A-40D3-B4B0-23717F055FF6}" type="sibTrans" cxnId="{BDE69173-D5A3-4856-BBEC-0AB127172AE7}">
      <dgm:prSet/>
      <dgm:spPr/>
      <dgm:t>
        <a:bodyPr/>
        <a:lstStyle/>
        <a:p>
          <a:endParaRPr lang="en-US"/>
        </a:p>
      </dgm:t>
    </dgm:pt>
    <dgm:pt modelId="{FA7CCA63-FEC8-45CA-BCE9-D56BAE633EE2}">
      <dgm:prSet/>
      <dgm:spPr/>
      <dgm:t>
        <a:bodyPr/>
        <a:lstStyle/>
        <a:p>
          <a:r>
            <a:rPr lang="en-CA"/>
            <a:t>The PersistentVolumeClaim is initially Pending</a:t>
          </a:r>
          <a:endParaRPr lang="en-US"/>
        </a:p>
      </dgm:t>
    </dgm:pt>
    <dgm:pt modelId="{3C52F501-653B-4BCC-9931-3A40B1E3E490}" type="parTrans" cxnId="{6FD695AC-8FD1-4181-8870-9EB34C564C0A}">
      <dgm:prSet/>
      <dgm:spPr/>
      <dgm:t>
        <a:bodyPr/>
        <a:lstStyle/>
        <a:p>
          <a:endParaRPr lang="en-US"/>
        </a:p>
      </dgm:t>
    </dgm:pt>
    <dgm:pt modelId="{86B870EA-E3F5-402F-BB9D-6D9F9D74AB01}" type="sibTrans" cxnId="{6FD695AC-8FD1-4181-8870-9EB34C564C0A}">
      <dgm:prSet/>
      <dgm:spPr/>
      <dgm:t>
        <a:bodyPr/>
        <a:lstStyle/>
        <a:p>
          <a:endParaRPr lang="en-US"/>
        </a:p>
      </dgm:t>
    </dgm:pt>
    <dgm:pt modelId="{86D697AE-4D55-46EA-BC36-31A4A3961728}">
      <dgm:prSet/>
      <dgm:spPr/>
      <dgm:t>
        <a:bodyPr/>
        <a:lstStyle/>
        <a:p>
          <a:r>
            <a:rPr lang="en-CA"/>
            <a:t>Kubernetes then looks for a suitable PersistentVolume (maybe one is immediately available; maybe we need to wait for provisioning)</a:t>
          </a:r>
          <a:endParaRPr lang="en-US"/>
        </a:p>
      </dgm:t>
    </dgm:pt>
    <dgm:pt modelId="{89ACA08E-6C68-48C2-8323-E52E8FFEA9CD}" type="parTrans" cxnId="{88A16E7D-355B-4770-AE1F-6F65FFEDCC11}">
      <dgm:prSet/>
      <dgm:spPr/>
      <dgm:t>
        <a:bodyPr/>
        <a:lstStyle/>
        <a:p>
          <a:endParaRPr lang="en-US"/>
        </a:p>
      </dgm:t>
    </dgm:pt>
    <dgm:pt modelId="{08C1E0E8-F8C5-4D81-8A4E-A80F1F5E50CE}" type="sibTrans" cxnId="{88A16E7D-355B-4770-AE1F-6F65FFEDCC11}">
      <dgm:prSet/>
      <dgm:spPr/>
      <dgm:t>
        <a:bodyPr/>
        <a:lstStyle/>
        <a:p>
          <a:endParaRPr lang="en-US"/>
        </a:p>
      </dgm:t>
    </dgm:pt>
    <dgm:pt modelId="{5D081CE8-5848-4E7A-8595-0A8233126E3A}">
      <dgm:prSet/>
      <dgm:spPr/>
      <dgm:t>
        <a:bodyPr/>
        <a:lstStyle/>
        <a:p>
          <a:r>
            <a:rPr lang="en-CA"/>
            <a:t>Once a suitable PersistentVolume is found, the PVC becomes Bound</a:t>
          </a:r>
          <a:endParaRPr lang="en-US"/>
        </a:p>
      </dgm:t>
    </dgm:pt>
    <dgm:pt modelId="{A72C72AD-ACEC-4343-9E56-BC6ACF367965}" type="parTrans" cxnId="{9DB1E65B-35BF-48A8-B3A5-BEA0BC9010B5}">
      <dgm:prSet/>
      <dgm:spPr/>
      <dgm:t>
        <a:bodyPr/>
        <a:lstStyle/>
        <a:p>
          <a:endParaRPr lang="en-US"/>
        </a:p>
      </dgm:t>
    </dgm:pt>
    <dgm:pt modelId="{6425F4AC-7C39-4EC4-A2CA-941125EEB90D}" type="sibTrans" cxnId="{9DB1E65B-35BF-48A8-B3A5-BEA0BC9010B5}">
      <dgm:prSet/>
      <dgm:spPr/>
      <dgm:t>
        <a:bodyPr/>
        <a:lstStyle/>
        <a:p>
          <a:endParaRPr lang="en-US"/>
        </a:p>
      </dgm:t>
    </dgm:pt>
    <dgm:pt modelId="{9F225E77-13B9-4515-A7D9-7917883DEA14}">
      <dgm:prSet/>
      <dgm:spPr/>
      <dgm:t>
        <a:bodyPr/>
        <a:lstStyle/>
        <a:p>
          <a:r>
            <a:rPr lang="en-CA"/>
            <a:t>The PVC can then be used by a Pod (as long as the PVC is Pending, the Pod cannot run)</a:t>
          </a:r>
          <a:endParaRPr lang="en-US"/>
        </a:p>
      </dgm:t>
    </dgm:pt>
    <dgm:pt modelId="{CEC8A1D7-E82F-4DA0-962B-02C94F5FB2B7}" type="parTrans" cxnId="{64321329-201F-4ED3-AE2B-EB42BE1D91E7}">
      <dgm:prSet/>
      <dgm:spPr/>
      <dgm:t>
        <a:bodyPr/>
        <a:lstStyle/>
        <a:p>
          <a:endParaRPr lang="en-US"/>
        </a:p>
      </dgm:t>
    </dgm:pt>
    <dgm:pt modelId="{148AAE7C-F268-4338-B376-CC078310303C}" type="sibTrans" cxnId="{64321329-201F-4ED3-AE2B-EB42BE1D91E7}">
      <dgm:prSet/>
      <dgm:spPr/>
      <dgm:t>
        <a:bodyPr/>
        <a:lstStyle/>
        <a:p>
          <a:endParaRPr lang="en-US"/>
        </a:p>
      </dgm:t>
    </dgm:pt>
    <dgm:pt modelId="{FAE33996-DAA4-47B9-937F-AE81D0BD21A9}" type="pres">
      <dgm:prSet presAssocID="{4F3D1714-19CF-4F4B-86C9-306984BB3AC6}" presName="vert0" presStyleCnt="0">
        <dgm:presLayoutVars>
          <dgm:dir/>
          <dgm:animOne val="branch"/>
          <dgm:animLvl val="lvl"/>
        </dgm:presLayoutVars>
      </dgm:prSet>
      <dgm:spPr/>
    </dgm:pt>
    <dgm:pt modelId="{317F2A84-4CEA-400D-A160-513252DFAEDB}" type="pres">
      <dgm:prSet presAssocID="{E1ABE457-5504-4D6F-B3DF-BA8649DE9C72}" presName="thickLine" presStyleLbl="alignNode1" presStyleIdx="0" presStyleCnt="5"/>
      <dgm:spPr/>
    </dgm:pt>
    <dgm:pt modelId="{74452B9A-6D1F-4ECC-AF11-6C61D5639259}" type="pres">
      <dgm:prSet presAssocID="{E1ABE457-5504-4D6F-B3DF-BA8649DE9C72}" presName="horz1" presStyleCnt="0"/>
      <dgm:spPr/>
    </dgm:pt>
    <dgm:pt modelId="{F7A1E028-47BB-49D9-839B-2EB39DC8492D}" type="pres">
      <dgm:prSet presAssocID="{E1ABE457-5504-4D6F-B3DF-BA8649DE9C72}" presName="tx1" presStyleLbl="revTx" presStyleIdx="0" presStyleCnt="5"/>
      <dgm:spPr/>
    </dgm:pt>
    <dgm:pt modelId="{7B23343F-140F-41EF-8EE3-2A458B975813}" type="pres">
      <dgm:prSet presAssocID="{E1ABE457-5504-4D6F-B3DF-BA8649DE9C72}" presName="vert1" presStyleCnt="0"/>
      <dgm:spPr/>
    </dgm:pt>
    <dgm:pt modelId="{333B6ABE-7B1D-45DB-8F83-1AA7AEBAB134}" type="pres">
      <dgm:prSet presAssocID="{FA7CCA63-FEC8-45CA-BCE9-D56BAE633EE2}" presName="thickLine" presStyleLbl="alignNode1" presStyleIdx="1" presStyleCnt="5"/>
      <dgm:spPr/>
    </dgm:pt>
    <dgm:pt modelId="{3202CD64-89CD-422F-AD93-4444A7BFCD85}" type="pres">
      <dgm:prSet presAssocID="{FA7CCA63-FEC8-45CA-BCE9-D56BAE633EE2}" presName="horz1" presStyleCnt="0"/>
      <dgm:spPr/>
    </dgm:pt>
    <dgm:pt modelId="{351F3FD8-8865-42C4-8EF1-36DB147CA369}" type="pres">
      <dgm:prSet presAssocID="{FA7CCA63-FEC8-45CA-BCE9-D56BAE633EE2}" presName="tx1" presStyleLbl="revTx" presStyleIdx="1" presStyleCnt="5"/>
      <dgm:spPr/>
    </dgm:pt>
    <dgm:pt modelId="{0B8A74BA-D391-43F9-8D1D-08A04ECC77F1}" type="pres">
      <dgm:prSet presAssocID="{FA7CCA63-FEC8-45CA-BCE9-D56BAE633EE2}" presName="vert1" presStyleCnt="0"/>
      <dgm:spPr/>
    </dgm:pt>
    <dgm:pt modelId="{865E4E15-37B3-45C5-814F-F9F6AF39C067}" type="pres">
      <dgm:prSet presAssocID="{86D697AE-4D55-46EA-BC36-31A4A3961728}" presName="thickLine" presStyleLbl="alignNode1" presStyleIdx="2" presStyleCnt="5"/>
      <dgm:spPr/>
    </dgm:pt>
    <dgm:pt modelId="{52BC5290-185F-45C2-B96C-4D506ECFDE27}" type="pres">
      <dgm:prSet presAssocID="{86D697AE-4D55-46EA-BC36-31A4A3961728}" presName="horz1" presStyleCnt="0"/>
      <dgm:spPr/>
    </dgm:pt>
    <dgm:pt modelId="{9F4240B4-9DCE-40EB-B951-0DFAB95CAAFD}" type="pres">
      <dgm:prSet presAssocID="{86D697AE-4D55-46EA-BC36-31A4A3961728}" presName="tx1" presStyleLbl="revTx" presStyleIdx="2" presStyleCnt="5"/>
      <dgm:spPr/>
    </dgm:pt>
    <dgm:pt modelId="{6BD6874F-1A7B-4F20-8B6F-FCF58411775F}" type="pres">
      <dgm:prSet presAssocID="{86D697AE-4D55-46EA-BC36-31A4A3961728}" presName="vert1" presStyleCnt="0"/>
      <dgm:spPr/>
    </dgm:pt>
    <dgm:pt modelId="{61556C33-DFD5-4931-92D6-0930909561AF}" type="pres">
      <dgm:prSet presAssocID="{5D081CE8-5848-4E7A-8595-0A8233126E3A}" presName="thickLine" presStyleLbl="alignNode1" presStyleIdx="3" presStyleCnt="5"/>
      <dgm:spPr/>
    </dgm:pt>
    <dgm:pt modelId="{9F2D0919-3927-4FAD-8EA2-6C91CFD937D8}" type="pres">
      <dgm:prSet presAssocID="{5D081CE8-5848-4E7A-8595-0A8233126E3A}" presName="horz1" presStyleCnt="0"/>
      <dgm:spPr/>
    </dgm:pt>
    <dgm:pt modelId="{B30517A0-F780-4BB8-AD16-45B2BF76407C}" type="pres">
      <dgm:prSet presAssocID="{5D081CE8-5848-4E7A-8595-0A8233126E3A}" presName="tx1" presStyleLbl="revTx" presStyleIdx="3" presStyleCnt="5"/>
      <dgm:spPr/>
    </dgm:pt>
    <dgm:pt modelId="{F3C318B4-2F09-4D67-ACD0-5948B3AD2F06}" type="pres">
      <dgm:prSet presAssocID="{5D081CE8-5848-4E7A-8595-0A8233126E3A}" presName="vert1" presStyleCnt="0"/>
      <dgm:spPr/>
    </dgm:pt>
    <dgm:pt modelId="{4679CD39-15B1-482C-A300-E1EF285EE1A2}" type="pres">
      <dgm:prSet presAssocID="{9F225E77-13B9-4515-A7D9-7917883DEA14}" presName="thickLine" presStyleLbl="alignNode1" presStyleIdx="4" presStyleCnt="5"/>
      <dgm:spPr/>
    </dgm:pt>
    <dgm:pt modelId="{60DC4D72-EE95-4DE3-B49D-074BBFA7FD27}" type="pres">
      <dgm:prSet presAssocID="{9F225E77-13B9-4515-A7D9-7917883DEA14}" presName="horz1" presStyleCnt="0"/>
      <dgm:spPr/>
    </dgm:pt>
    <dgm:pt modelId="{01C83B65-0076-4D97-BBD1-131126923DE0}" type="pres">
      <dgm:prSet presAssocID="{9F225E77-13B9-4515-A7D9-7917883DEA14}" presName="tx1" presStyleLbl="revTx" presStyleIdx="4" presStyleCnt="5"/>
      <dgm:spPr/>
    </dgm:pt>
    <dgm:pt modelId="{CCC2198E-A257-4D4D-B4A3-7D1073A17E12}" type="pres">
      <dgm:prSet presAssocID="{9F225E77-13B9-4515-A7D9-7917883DEA14}" presName="vert1" presStyleCnt="0"/>
      <dgm:spPr/>
    </dgm:pt>
  </dgm:ptLst>
  <dgm:cxnLst>
    <dgm:cxn modelId="{64321329-201F-4ED3-AE2B-EB42BE1D91E7}" srcId="{4F3D1714-19CF-4F4B-86C9-306984BB3AC6}" destId="{9F225E77-13B9-4515-A7D9-7917883DEA14}" srcOrd="4" destOrd="0" parTransId="{CEC8A1D7-E82F-4DA0-962B-02C94F5FB2B7}" sibTransId="{148AAE7C-F268-4338-B376-CC078310303C}"/>
    <dgm:cxn modelId="{8D4BAC5B-E19C-46B5-9E6D-70CF953C4492}" type="presOf" srcId="{5D081CE8-5848-4E7A-8595-0A8233126E3A}" destId="{B30517A0-F780-4BB8-AD16-45B2BF76407C}" srcOrd="0" destOrd="0" presId="urn:microsoft.com/office/officeart/2008/layout/LinedList"/>
    <dgm:cxn modelId="{9DB1E65B-35BF-48A8-B3A5-BEA0BC9010B5}" srcId="{4F3D1714-19CF-4F4B-86C9-306984BB3AC6}" destId="{5D081CE8-5848-4E7A-8595-0A8233126E3A}" srcOrd="3" destOrd="0" parTransId="{A72C72AD-ACEC-4343-9E56-BC6ACF367965}" sibTransId="{6425F4AC-7C39-4EC4-A2CA-941125EEB90D}"/>
    <dgm:cxn modelId="{7E52764F-98C4-4443-9519-C192BA01B7B2}" type="presOf" srcId="{E1ABE457-5504-4D6F-B3DF-BA8649DE9C72}" destId="{F7A1E028-47BB-49D9-839B-2EB39DC8492D}" srcOrd="0" destOrd="0" presId="urn:microsoft.com/office/officeart/2008/layout/LinedList"/>
    <dgm:cxn modelId="{6E0FFA50-2EE3-46F6-A7F0-EE3C2E927265}" type="presOf" srcId="{86D697AE-4D55-46EA-BC36-31A4A3961728}" destId="{9F4240B4-9DCE-40EB-B951-0DFAB95CAAFD}" srcOrd="0" destOrd="0" presId="urn:microsoft.com/office/officeart/2008/layout/LinedList"/>
    <dgm:cxn modelId="{994A9372-70DA-471F-9BD8-9BDD6C660020}" type="presOf" srcId="{FA7CCA63-FEC8-45CA-BCE9-D56BAE633EE2}" destId="{351F3FD8-8865-42C4-8EF1-36DB147CA369}" srcOrd="0" destOrd="0" presId="urn:microsoft.com/office/officeart/2008/layout/LinedList"/>
    <dgm:cxn modelId="{BDE69173-D5A3-4856-BBEC-0AB127172AE7}" srcId="{4F3D1714-19CF-4F4B-86C9-306984BB3AC6}" destId="{E1ABE457-5504-4D6F-B3DF-BA8649DE9C72}" srcOrd="0" destOrd="0" parTransId="{76C575FD-B26C-48EB-89C2-3C802FA017D6}" sibTransId="{CD32AB92-003A-40D3-B4B0-23717F055FF6}"/>
    <dgm:cxn modelId="{88A16E7D-355B-4770-AE1F-6F65FFEDCC11}" srcId="{4F3D1714-19CF-4F4B-86C9-306984BB3AC6}" destId="{86D697AE-4D55-46EA-BC36-31A4A3961728}" srcOrd="2" destOrd="0" parTransId="{89ACA08E-6C68-48C2-8323-E52E8FFEA9CD}" sibTransId="{08C1E0E8-F8C5-4D81-8A4E-A80F1F5E50CE}"/>
    <dgm:cxn modelId="{3B5E358C-C779-4B24-BDC5-9C9A43FFE748}" type="presOf" srcId="{4F3D1714-19CF-4F4B-86C9-306984BB3AC6}" destId="{FAE33996-DAA4-47B9-937F-AE81D0BD21A9}" srcOrd="0" destOrd="0" presId="urn:microsoft.com/office/officeart/2008/layout/LinedList"/>
    <dgm:cxn modelId="{B191E997-BC89-426E-BD16-1C0640F52869}" type="presOf" srcId="{9F225E77-13B9-4515-A7D9-7917883DEA14}" destId="{01C83B65-0076-4D97-BBD1-131126923DE0}" srcOrd="0" destOrd="0" presId="urn:microsoft.com/office/officeart/2008/layout/LinedList"/>
    <dgm:cxn modelId="{6FD695AC-8FD1-4181-8870-9EB34C564C0A}" srcId="{4F3D1714-19CF-4F4B-86C9-306984BB3AC6}" destId="{FA7CCA63-FEC8-45CA-BCE9-D56BAE633EE2}" srcOrd="1" destOrd="0" parTransId="{3C52F501-653B-4BCC-9931-3A40B1E3E490}" sibTransId="{86B870EA-E3F5-402F-BB9D-6D9F9D74AB01}"/>
    <dgm:cxn modelId="{8806CC0E-38F6-419B-8BD8-25918DF12AB4}" type="presParOf" srcId="{FAE33996-DAA4-47B9-937F-AE81D0BD21A9}" destId="{317F2A84-4CEA-400D-A160-513252DFAEDB}" srcOrd="0" destOrd="0" presId="urn:microsoft.com/office/officeart/2008/layout/LinedList"/>
    <dgm:cxn modelId="{F9DD664D-C48D-471D-8B13-0CC0DAEC1599}" type="presParOf" srcId="{FAE33996-DAA4-47B9-937F-AE81D0BD21A9}" destId="{74452B9A-6D1F-4ECC-AF11-6C61D5639259}" srcOrd="1" destOrd="0" presId="urn:microsoft.com/office/officeart/2008/layout/LinedList"/>
    <dgm:cxn modelId="{0A15EA86-2BD5-406D-8A2D-7ACD83D8585E}" type="presParOf" srcId="{74452B9A-6D1F-4ECC-AF11-6C61D5639259}" destId="{F7A1E028-47BB-49D9-839B-2EB39DC8492D}" srcOrd="0" destOrd="0" presId="urn:microsoft.com/office/officeart/2008/layout/LinedList"/>
    <dgm:cxn modelId="{10B0D6FE-1412-4630-806C-E11225BBC403}" type="presParOf" srcId="{74452B9A-6D1F-4ECC-AF11-6C61D5639259}" destId="{7B23343F-140F-41EF-8EE3-2A458B975813}" srcOrd="1" destOrd="0" presId="urn:microsoft.com/office/officeart/2008/layout/LinedList"/>
    <dgm:cxn modelId="{4B0BC889-920A-423A-8328-E54015AD6DCC}" type="presParOf" srcId="{FAE33996-DAA4-47B9-937F-AE81D0BD21A9}" destId="{333B6ABE-7B1D-45DB-8F83-1AA7AEBAB134}" srcOrd="2" destOrd="0" presId="urn:microsoft.com/office/officeart/2008/layout/LinedList"/>
    <dgm:cxn modelId="{EE7A3B31-5BA9-42B2-83BC-4997243451E5}" type="presParOf" srcId="{FAE33996-DAA4-47B9-937F-AE81D0BD21A9}" destId="{3202CD64-89CD-422F-AD93-4444A7BFCD85}" srcOrd="3" destOrd="0" presId="urn:microsoft.com/office/officeart/2008/layout/LinedList"/>
    <dgm:cxn modelId="{EDF01FD6-D1B4-4820-B677-A27796359B92}" type="presParOf" srcId="{3202CD64-89CD-422F-AD93-4444A7BFCD85}" destId="{351F3FD8-8865-42C4-8EF1-36DB147CA369}" srcOrd="0" destOrd="0" presId="urn:microsoft.com/office/officeart/2008/layout/LinedList"/>
    <dgm:cxn modelId="{26F0B53D-BD26-44D7-87E6-845E9F729234}" type="presParOf" srcId="{3202CD64-89CD-422F-AD93-4444A7BFCD85}" destId="{0B8A74BA-D391-43F9-8D1D-08A04ECC77F1}" srcOrd="1" destOrd="0" presId="urn:microsoft.com/office/officeart/2008/layout/LinedList"/>
    <dgm:cxn modelId="{54396047-F2C6-43AE-A1BD-200C25EC7B96}" type="presParOf" srcId="{FAE33996-DAA4-47B9-937F-AE81D0BD21A9}" destId="{865E4E15-37B3-45C5-814F-F9F6AF39C067}" srcOrd="4" destOrd="0" presId="urn:microsoft.com/office/officeart/2008/layout/LinedList"/>
    <dgm:cxn modelId="{71268BAD-4E00-4920-9A05-9E7AD24E2A24}" type="presParOf" srcId="{FAE33996-DAA4-47B9-937F-AE81D0BD21A9}" destId="{52BC5290-185F-45C2-B96C-4D506ECFDE27}" srcOrd="5" destOrd="0" presId="urn:microsoft.com/office/officeart/2008/layout/LinedList"/>
    <dgm:cxn modelId="{1938650A-3423-4859-81B2-0007D159A9B8}" type="presParOf" srcId="{52BC5290-185F-45C2-B96C-4D506ECFDE27}" destId="{9F4240B4-9DCE-40EB-B951-0DFAB95CAAFD}" srcOrd="0" destOrd="0" presId="urn:microsoft.com/office/officeart/2008/layout/LinedList"/>
    <dgm:cxn modelId="{20A3055F-B7D7-4B26-A412-5090BBC7E5FC}" type="presParOf" srcId="{52BC5290-185F-45C2-B96C-4D506ECFDE27}" destId="{6BD6874F-1A7B-4F20-8B6F-FCF58411775F}" srcOrd="1" destOrd="0" presId="urn:microsoft.com/office/officeart/2008/layout/LinedList"/>
    <dgm:cxn modelId="{8F0596F0-D5E0-4E35-964F-04E567ACE09F}" type="presParOf" srcId="{FAE33996-DAA4-47B9-937F-AE81D0BD21A9}" destId="{61556C33-DFD5-4931-92D6-0930909561AF}" srcOrd="6" destOrd="0" presId="urn:microsoft.com/office/officeart/2008/layout/LinedList"/>
    <dgm:cxn modelId="{687A7E68-BCD7-4E7E-923B-DF6596510F99}" type="presParOf" srcId="{FAE33996-DAA4-47B9-937F-AE81D0BD21A9}" destId="{9F2D0919-3927-4FAD-8EA2-6C91CFD937D8}" srcOrd="7" destOrd="0" presId="urn:microsoft.com/office/officeart/2008/layout/LinedList"/>
    <dgm:cxn modelId="{15BD5A5B-F2E8-4171-9AC5-80AE4BA89283}" type="presParOf" srcId="{9F2D0919-3927-4FAD-8EA2-6C91CFD937D8}" destId="{B30517A0-F780-4BB8-AD16-45B2BF76407C}" srcOrd="0" destOrd="0" presId="urn:microsoft.com/office/officeart/2008/layout/LinedList"/>
    <dgm:cxn modelId="{0CB38B49-8628-4D70-8190-120D919A03D3}" type="presParOf" srcId="{9F2D0919-3927-4FAD-8EA2-6C91CFD937D8}" destId="{F3C318B4-2F09-4D67-ACD0-5948B3AD2F06}" srcOrd="1" destOrd="0" presId="urn:microsoft.com/office/officeart/2008/layout/LinedList"/>
    <dgm:cxn modelId="{C21AD028-2CDF-411C-BFC9-D68E77C1A185}" type="presParOf" srcId="{FAE33996-DAA4-47B9-937F-AE81D0BD21A9}" destId="{4679CD39-15B1-482C-A300-E1EF285EE1A2}" srcOrd="8" destOrd="0" presId="urn:microsoft.com/office/officeart/2008/layout/LinedList"/>
    <dgm:cxn modelId="{4D988CDE-78E9-4492-BF95-F929C24BFA36}" type="presParOf" srcId="{FAE33996-DAA4-47B9-937F-AE81D0BD21A9}" destId="{60DC4D72-EE95-4DE3-B49D-074BBFA7FD27}" srcOrd="9" destOrd="0" presId="urn:microsoft.com/office/officeart/2008/layout/LinedList"/>
    <dgm:cxn modelId="{2031631F-2B6C-410C-83D8-84709993A203}" type="presParOf" srcId="{60DC4D72-EE95-4DE3-B49D-074BBFA7FD27}" destId="{01C83B65-0076-4D97-BBD1-131126923DE0}" srcOrd="0" destOrd="0" presId="urn:microsoft.com/office/officeart/2008/layout/LinedList"/>
    <dgm:cxn modelId="{301A62BC-0EDD-40A7-96E1-B4FADA995A7B}" type="presParOf" srcId="{60DC4D72-EE95-4DE3-B49D-074BBFA7FD27}" destId="{CCC2198E-A257-4D4D-B4A3-7D1073A17E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6DF78B-5950-4301-9CC5-180FE0CE88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8AB88B-B63F-49DE-B415-EEE29A2B06CE}">
      <dgm:prSet/>
      <dgm:spPr/>
      <dgm:t>
        <a:bodyPr/>
        <a:lstStyle/>
        <a:p>
          <a:r>
            <a:rPr lang="en-US"/>
            <a:t>Clustered applications also require that each instance has a long-lived stable identity (hostname and IP)</a:t>
          </a:r>
        </a:p>
      </dgm:t>
    </dgm:pt>
    <dgm:pt modelId="{C9D9E991-DF6E-463E-B30D-4B4AF0345AA0}" type="parTrans" cxnId="{8AC6DEBA-4641-46E8-B244-9C9D1AA53024}">
      <dgm:prSet/>
      <dgm:spPr/>
      <dgm:t>
        <a:bodyPr/>
        <a:lstStyle/>
        <a:p>
          <a:endParaRPr lang="en-US"/>
        </a:p>
      </dgm:t>
    </dgm:pt>
    <dgm:pt modelId="{80639C57-FB59-4071-8382-A865A4283B30}" type="sibTrans" cxnId="{8AC6DEBA-4641-46E8-B244-9C9D1AA53024}">
      <dgm:prSet/>
      <dgm:spPr/>
      <dgm:t>
        <a:bodyPr/>
        <a:lstStyle/>
        <a:p>
          <a:endParaRPr lang="en-US"/>
        </a:p>
      </dgm:t>
    </dgm:pt>
    <dgm:pt modelId="{705F4AF7-8A6B-4479-82C6-14DF2A7E1A54}">
      <dgm:prSet/>
      <dgm:spPr/>
      <dgm:t>
        <a:bodyPr/>
        <a:lstStyle/>
        <a:p>
          <a:r>
            <a:rPr lang="en-US"/>
            <a:t>Each member of the stateful application's cluster need to know network identities of all member of the cluster</a:t>
          </a:r>
        </a:p>
      </dgm:t>
    </dgm:pt>
    <dgm:pt modelId="{A967DFB1-7E52-49BA-BFE4-5E4730F780D3}" type="parTrans" cxnId="{4C1DC423-E399-4399-99A1-82CC576BD423}">
      <dgm:prSet/>
      <dgm:spPr/>
      <dgm:t>
        <a:bodyPr/>
        <a:lstStyle/>
        <a:p>
          <a:endParaRPr lang="en-US"/>
        </a:p>
      </dgm:t>
    </dgm:pt>
    <dgm:pt modelId="{5D91CF4E-6915-4FCD-8775-D0ACF4FC7DB3}" type="sibTrans" cxnId="{4C1DC423-E399-4399-99A1-82CC576BD423}">
      <dgm:prSet/>
      <dgm:spPr/>
      <dgm:t>
        <a:bodyPr/>
        <a:lstStyle/>
        <a:p>
          <a:endParaRPr lang="en-US"/>
        </a:p>
      </dgm:t>
    </dgm:pt>
    <dgm:pt modelId="{FCC6F707-BE98-4C7E-882B-959B87CA06BE}">
      <dgm:prSet/>
      <dgm:spPr/>
      <dgm:t>
        <a:bodyPr/>
        <a:lstStyle/>
        <a:p>
          <a:r>
            <a:rPr lang="en-US"/>
            <a:t>This would not work with applications created with K8s deployment – each time the pods is re-created it's IP and hostname changes</a:t>
          </a:r>
        </a:p>
      </dgm:t>
    </dgm:pt>
    <dgm:pt modelId="{D2227E9C-9324-41FF-B18E-1DFF8DB3C44F}" type="parTrans" cxnId="{9A0E3F16-FE70-42D9-9775-3CFDF6A2BDA2}">
      <dgm:prSet/>
      <dgm:spPr/>
      <dgm:t>
        <a:bodyPr/>
        <a:lstStyle/>
        <a:p>
          <a:endParaRPr lang="en-US"/>
        </a:p>
      </dgm:t>
    </dgm:pt>
    <dgm:pt modelId="{E41838C4-097C-4825-A975-F05EB05D16E9}" type="sibTrans" cxnId="{9A0E3F16-FE70-42D9-9775-3CFDF6A2BDA2}">
      <dgm:prSet/>
      <dgm:spPr/>
      <dgm:t>
        <a:bodyPr/>
        <a:lstStyle/>
        <a:p>
          <a:endParaRPr lang="en-US"/>
        </a:p>
      </dgm:t>
    </dgm:pt>
    <dgm:pt modelId="{F3DB7914-9A9F-405D-97EE-FA7279765E8D}" type="pres">
      <dgm:prSet presAssocID="{416DF78B-5950-4301-9CC5-180FE0CE88BB}" presName="root" presStyleCnt="0">
        <dgm:presLayoutVars>
          <dgm:dir/>
          <dgm:resizeHandles val="exact"/>
        </dgm:presLayoutVars>
      </dgm:prSet>
      <dgm:spPr/>
    </dgm:pt>
    <dgm:pt modelId="{33DC60A4-DDE3-479E-9D05-55D72EC75284}" type="pres">
      <dgm:prSet presAssocID="{DA8AB88B-B63F-49DE-B415-EEE29A2B06CE}" presName="compNode" presStyleCnt="0"/>
      <dgm:spPr/>
    </dgm:pt>
    <dgm:pt modelId="{E21E22CE-3AE9-444D-AADB-5B13DB0634EC}" type="pres">
      <dgm:prSet presAssocID="{DA8AB88B-B63F-49DE-B415-EEE29A2B06CE}" presName="bgRect" presStyleLbl="bgShp" presStyleIdx="0" presStyleCnt="3"/>
      <dgm:spPr/>
    </dgm:pt>
    <dgm:pt modelId="{1E7C0EF7-AEF2-4256-A04F-B63AE9B612FD}" type="pres">
      <dgm:prSet presAssocID="{DA8AB88B-B63F-49DE-B415-EEE29A2B06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2145BF0F-9B7B-4DDF-9406-871BCD07B82C}" type="pres">
      <dgm:prSet presAssocID="{DA8AB88B-B63F-49DE-B415-EEE29A2B06CE}" presName="spaceRect" presStyleCnt="0"/>
      <dgm:spPr/>
    </dgm:pt>
    <dgm:pt modelId="{4D3ADEF8-B48B-4B7A-8F7F-25C4F37934D2}" type="pres">
      <dgm:prSet presAssocID="{DA8AB88B-B63F-49DE-B415-EEE29A2B06CE}" presName="parTx" presStyleLbl="revTx" presStyleIdx="0" presStyleCnt="3">
        <dgm:presLayoutVars>
          <dgm:chMax val="0"/>
          <dgm:chPref val="0"/>
        </dgm:presLayoutVars>
      </dgm:prSet>
      <dgm:spPr/>
    </dgm:pt>
    <dgm:pt modelId="{83E3A5C4-1418-46EC-92EC-3F9F1B172F53}" type="pres">
      <dgm:prSet presAssocID="{80639C57-FB59-4071-8382-A865A4283B30}" presName="sibTrans" presStyleCnt="0"/>
      <dgm:spPr/>
    </dgm:pt>
    <dgm:pt modelId="{0AA24A8B-C8AF-4A9E-8151-FA0A0544426A}" type="pres">
      <dgm:prSet presAssocID="{705F4AF7-8A6B-4479-82C6-14DF2A7E1A54}" presName="compNode" presStyleCnt="0"/>
      <dgm:spPr/>
    </dgm:pt>
    <dgm:pt modelId="{F39A9082-3142-4040-AC79-76EB511EB4D2}" type="pres">
      <dgm:prSet presAssocID="{705F4AF7-8A6B-4479-82C6-14DF2A7E1A54}" presName="bgRect" presStyleLbl="bgShp" presStyleIdx="1" presStyleCnt="3"/>
      <dgm:spPr/>
    </dgm:pt>
    <dgm:pt modelId="{0DB84164-8F58-4544-87CB-3DC3E3980054}" type="pres">
      <dgm:prSet presAssocID="{705F4AF7-8A6B-4479-82C6-14DF2A7E1A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6DBEAE88-2F50-406D-82AA-6ABB24DDD4CA}" type="pres">
      <dgm:prSet presAssocID="{705F4AF7-8A6B-4479-82C6-14DF2A7E1A54}" presName="spaceRect" presStyleCnt="0"/>
      <dgm:spPr/>
    </dgm:pt>
    <dgm:pt modelId="{9D08D7F4-1217-4356-B2CE-6D06B1D917C1}" type="pres">
      <dgm:prSet presAssocID="{705F4AF7-8A6B-4479-82C6-14DF2A7E1A54}" presName="parTx" presStyleLbl="revTx" presStyleIdx="1" presStyleCnt="3">
        <dgm:presLayoutVars>
          <dgm:chMax val="0"/>
          <dgm:chPref val="0"/>
        </dgm:presLayoutVars>
      </dgm:prSet>
      <dgm:spPr/>
    </dgm:pt>
    <dgm:pt modelId="{11D51EF3-37E7-48E5-9AE0-79F7D6961A8C}" type="pres">
      <dgm:prSet presAssocID="{5D91CF4E-6915-4FCD-8775-D0ACF4FC7DB3}" presName="sibTrans" presStyleCnt="0"/>
      <dgm:spPr/>
    </dgm:pt>
    <dgm:pt modelId="{C72C8A19-3B4B-42B7-A3D6-DD236E3875F8}" type="pres">
      <dgm:prSet presAssocID="{FCC6F707-BE98-4C7E-882B-959B87CA06BE}" presName="compNode" presStyleCnt="0"/>
      <dgm:spPr/>
    </dgm:pt>
    <dgm:pt modelId="{95612D40-DFCF-4963-8287-933AF103607C}" type="pres">
      <dgm:prSet presAssocID="{FCC6F707-BE98-4C7E-882B-959B87CA06BE}" presName="bgRect" presStyleLbl="bgShp" presStyleIdx="2" presStyleCnt="3"/>
      <dgm:spPr/>
    </dgm:pt>
    <dgm:pt modelId="{15248B7F-3E0E-4EDD-9E77-9169371FBD55}" type="pres">
      <dgm:prSet presAssocID="{FCC6F707-BE98-4C7E-882B-959B87CA06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5F40EC0-4B05-44DA-BD41-4EE88B93CF1C}" type="pres">
      <dgm:prSet presAssocID="{FCC6F707-BE98-4C7E-882B-959B87CA06BE}" presName="spaceRect" presStyleCnt="0"/>
      <dgm:spPr/>
    </dgm:pt>
    <dgm:pt modelId="{EB779F92-6068-48D7-A8E0-25DD140C91C5}" type="pres">
      <dgm:prSet presAssocID="{FCC6F707-BE98-4C7E-882B-959B87CA06B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A0E3F16-FE70-42D9-9775-3CFDF6A2BDA2}" srcId="{416DF78B-5950-4301-9CC5-180FE0CE88BB}" destId="{FCC6F707-BE98-4C7E-882B-959B87CA06BE}" srcOrd="2" destOrd="0" parTransId="{D2227E9C-9324-41FF-B18E-1DFF8DB3C44F}" sibTransId="{E41838C4-097C-4825-A975-F05EB05D16E9}"/>
    <dgm:cxn modelId="{4C1DC423-E399-4399-99A1-82CC576BD423}" srcId="{416DF78B-5950-4301-9CC5-180FE0CE88BB}" destId="{705F4AF7-8A6B-4479-82C6-14DF2A7E1A54}" srcOrd="1" destOrd="0" parTransId="{A967DFB1-7E52-49BA-BFE4-5E4730F780D3}" sibTransId="{5D91CF4E-6915-4FCD-8775-D0ACF4FC7DB3}"/>
    <dgm:cxn modelId="{7FEF6999-C129-4521-B7CE-E87556A0E157}" type="presOf" srcId="{416DF78B-5950-4301-9CC5-180FE0CE88BB}" destId="{F3DB7914-9A9F-405D-97EE-FA7279765E8D}" srcOrd="0" destOrd="0" presId="urn:microsoft.com/office/officeart/2018/2/layout/IconVerticalSolidList"/>
    <dgm:cxn modelId="{BC0F74A4-120E-4812-A538-CD51DF529C12}" type="presOf" srcId="{705F4AF7-8A6B-4479-82C6-14DF2A7E1A54}" destId="{9D08D7F4-1217-4356-B2CE-6D06B1D917C1}" srcOrd="0" destOrd="0" presId="urn:microsoft.com/office/officeart/2018/2/layout/IconVerticalSolidList"/>
    <dgm:cxn modelId="{A028E8AB-F2FD-4882-AB12-D790F3564267}" type="presOf" srcId="{DA8AB88B-B63F-49DE-B415-EEE29A2B06CE}" destId="{4D3ADEF8-B48B-4B7A-8F7F-25C4F37934D2}" srcOrd="0" destOrd="0" presId="urn:microsoft.com/office/officeart/2018/2/layout/IconVerticalSolidList"/>
    <dgm:cxn modelId="{BDE933B9-307B-444C-A867-9376B84242AB}" type="presOf" srcId="{FCC6F707-BE98-4C7E-882B-959B87CA06BE}" destId="{EB779F92-6068-48D7-A8E0-25DD140C91C5}" srcOrd="0" destOrd="0" presId="urn:microsoft.com/office/officeart/2018/2/layout/IconVerticalSolidList"/>
    <dgm:cxn modelId="{8AC6DEBA-4641-46E8-B244-9C9D1AA53024}" srcId="{416DF78B-5950-4301-9CC5-180FE0CE88BB}" destId="{DA8AB88B-B63F-49DE-B415-EEE29A2B06CE}" srcOrd="0" destOrd="0" parTransId="{C9D9E991-DF6E-463E-B30D-4B4AF0345AA0}" sibTransId="{80639C57-FB59-4071-8382-A865A4283B30}"/>
    <dgm:cxn modelId="{01B98DA1-C8D0-4CC5-BDAB-1913A4EE6A4F}" type="presParOf" srcId="{F3DB7914-9A9F-405D-97EE-FA7279765E8D}" destId="{33DC60A4-DDE3-479E-9D05-55D72EC75284}" srcOrd="0" destOrd="0" presId="urn:microsoft.com/office/officeart/2018/2/layout/IconVerticalSolidList"/>
    <dgm:cxn modelId="{A1E598C5-E28C-4291-A550-7A1D6AB2208C}" type="presParOf" srcId="{33DC60A4-DDE3-479E-9D05-55D72EC75284}" destId="{E21E22CE-3AE9-444D-AADB-5B13DB0634EC}" srcOrd="0" destOrd="0" presId="urn:microsoft.com/office/officeart/2018/2/layout/IconVerticalSolidList"/>
    <dgm:cxn modelId="{0D0FFA12-0D67-4801-8A55-2836C39904AE}" type="presParOf" srcId="{33DC60A4-DDE3-479E-9D05-55D72EC75284}" destId="{1E7C0EF7-AEF2-4256-A04F-B63AE9B612FD}" srcOrd="1" destOrd="0" presId="urn:microsoft.com/office/officeart/2018/2/layout/IconVerticalSolidList"/>
    <dgm:cxn modelId="{D1C814AC-1ED3-4953-B9F5-3EE5FBD5522E}" type="presParOf" srcId="{33DC60A4-DDE3-479E-9D05-55D72EC75284}" destId="{2145BF0F-9B7B-4DDF-9406-871BCD07B82C}" srcOrd="2" destOrd="0" presId="urn:microsoft.com/office/officeart/2018/2/layout/IconVerticalSolidList"/>
    <dgm:cxn modelId="{9A4734FD-7F72-4434-A723-DDF3B2055B5D}" type="presParOf" srcId="{33DC60A4-DDE3-479E-9D05-55D72EC75284}" destId="{4D3ADEF8-B48B-4B7A-8F7F-25C4F37934D2}" srcOrd="3" destOrd="0" presId="urn:microsoft.com/office/officeart/2018/2/layout/IconVerticalSolidList"/>
    <dgm:cxn modelId="{857C9A05-46E5-43C6-944B-217A674132D0}" type="presParOf" srcId="{F3DB7914-9A9F-405D-97EE-FA7279765E8D}" destId="{83E3A5C4-1418-46EC-92EC-3F9F1B172F53}" srcOrd="1" destOrd="0" presId="urn:microsoft.com/office/officeart/2018/2/layout/IconVerticalSolidList"/>
    <dgm:cxn modelId="{5284DC75-4C61-4C1C-81A3-8060B3C5B720}" type="presParOf" srcId="{F3DB7914-9A9F-405D-97EE-FA7279765E8D}" destId="{0AA24A8B-C8AF-4A9E-8151-FA0A0544426A}" srcOrd="2" destOrd="0" presId="urn:microsoft.com/office/officeart/2018/2/layout/IconVerticalSolidList"/>
    <dgm:cxn modelId="{B7CCD6F7-63AE-43DD-AAA4-D017E3247125}" type="presParOf" srcId="{0AA24A8B-C8AF-4A9E-8151-FA0A0544426A}" destId="{F39A9082-3142-4040-AC79-76EB511EB4D2}" srcOrd="0" destOrd="0" presId="urn:microsoft.com/office/officeart/2018/2/layout/IconVerticalSolidList"/>
    <dgm:cxn modelId="{272E68CB-3226-48AC-9C5C-82A92A7CA186}" type="presParOf" srcId="{0AA24A8B-C8AF-4A9E-8151-FA0A0544426A}" destId="{0DB84164-8F58-4544-87CB-3DC3E3980054}" srcOrd="1" destOrd="0" presId="urn:microsoft.com/office/officeart/2018/2/layout/IconVerticalSolidList"/>
    <dgm:cxn modelId="{CC513A5C-32E1-4EEB-9B70-3C32C64E8EF5}" type="presParOf" srcId="{0AA24A8B-C8AF-4A9E-8151-FA0A0544426A}" destId="{6DBEAE88-2F50-406D-82AA-6ABB24DDD4CA}" srcOrd="2" destOrd="0" presId="urn:microsoft.com/office/officeart/2018/2/layout/IconVerticalSolidList"/>
    <dgm:cxn modelId="{F31668A3-3EC0-4F29-83BB-70F7440BAF9E}" type="presParOf" srcId="{0AA24A8B-C8AF-4A9E-8151-FA0A0544426A}" destId="{9D08D7F4-1217-4356-B2CE-6D06B1D917C1}" srcOrd="3" destOrd="0" presId="urn:microsoft.com/office/officeart/2018/2/layout/IconVerticalSolidList"/>
    <dgm:cxn modelId="{6CA93DBD-D370-4358-9893-07AED30684BB}" type="presParOf" srcId="{F3DB7914-9A9F-405D-97EE-FA7279765E8D}" destId="{11D51EF3-37E7-48E5-9AE0-79F7D6961A8C}" srcOrd="3" destOrd="0" presId="urn:microsoft.com/office/officeart/2018/2/layout/IconVerticalSolidList"/>
    <dgm:cxn modelId="{A3F1F9AE-E08D-4D7D-AD56-3156FC600B10}" type="presParOf" srcId="{F3DB7914-9A9F-405D-97EE-FA7279765E8D}" destId="{C72C8A19-3B4B-42B7-A3D6-DD236E3875F8}" srcOrd="4" destOrd="0" presId="urn:microsoft.com/office/officeart/2018/2/layout/IconVerticalSolidList"/>
    <dgm:cxn modelId="{8FDDF83E-5EA3-4A03-8519-E759EB6D0D04}" type="presParOf" srcId="{C72C8A19-3B4B-42B7-A3D6-DD236E3875F8}" destId="{95612D40-DFCF-4963-8287-933AF103607C}" srcOrd="0" destOrd="0" presId="urn:microsoft.com/office/officeart/2018/2/layout/IconVerticalSolidList"/>
    <dgm:cxn modelId="{5DE6979B-1090-4474-9ECA-E4AC2577DA19}" type="presParOf" srcId="{C72C8A19-3B4B-42B7-A3D6-DD236E3875F8}" destId="{15248B7F-3E0E-4EDD-9E77-9169371FBD55}" srcOrd="1" destOrd="0" presId="urn:microsoft.com/office/officeart/2018/2/layout/IconVerticalSolidList"/>
    <dgm:cxn modelId="{AAFD44A0-460A-4F9E-8265-8C532DB9FBCF}" type="presParOf" srcId="{C72C8A19-3B4B-42B7-A3D6-DD236E3875F8}" destId="{55F40EC0-4B05-44DA-BD41-4EE88B93CF1C}" srcOrd="2" destOrd="0" presId="urn:microsoft.com/office/officeart/2018/2/layout/IconVerticalSolidList"/>
    <dgm:cxn modelId="{CE5B9FFE-892F-482A-8736-6528902404AB}" type="presParOf" srcId="{C72C8A19-3B4B-42B7-A3D6-DD236E3875F8}" destId="{EB779F92-6068-48D7-A8E0-25DD140C91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19474-27DE-4AD6-A5E8-F928DFD69743}">
      <dsp:nvSpPr>
        <dsp:cNvPr id="0" name=""/>
        <dsp:cNvSpPr/>
      </dsp:nvSpPr>
      <dsp:spPr>
        <a:xfrm>
          <a:off x="0" y="574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667AAC-784B-4FC5-811D-4F4773F2B9A5}">
      <dsp:nvSpPr>
        <dsp:cNvPr id="0" name=""/>
        <dsp:cNvSpPr/>
      </dsp:nvSpPr>
      <dsp:spPr>
        <a:xfrm>
          <a:off x="0" y="574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Kubernetes Volumes – hostPath</a:t>
          </a:r>
        </a:p>
      </dsp:txBody>
      <dsp:txXfrm>
        <a:off x="0" y="574"/>
        <a:ext cx="7012370" cy="941596"/>
      </dsp:txXfrm>
    </dsp:sp>
    <dsp:sp modelId="{95B817D3-B910-4209-9C4C-766FD2C00AF0}">
      <dsp:nvSpPr>
        <dsp:cNvPr id="0" name=""/>
        <dsp:cNvSpPr/>
      </dsp:nvSpPr>
      <dsp:spPr>
        <a:xfrm>
          <a:off x="0" y="942171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1115164"/>
                <a:satOff val="-4935"/>
                <a:lumOff val="-4951"/>
                <a:alphaOff val="0"/>
                <a:tint val="98000"/>
                <a:lumMod val="110000"/>
              </a:schemeClr>
            </a:gs>
            <a:gs pos="84000">
              <a:schemeClr val="accent5">
                <a:hueOff val="1115164"/>
                <a:satOff val="-4935"/>
                <a:lumOff val="-495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1115164"/>
              <a:satOff val="-4935"/>
              <a:lumOff val="-495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846EFB-8ED2-4DBE-932F-0FB5ADC4A76A}">
      <dsp:nvSpPr>
        <dsp:cNvPr id="0" name=""/>
        <dsp:cNvSpPr/>
      </dsp:nvSpPr>
      <dsp:spPr>
        <a:xfrm>
          <a:off x="0" y="942171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PersistentVolume</a:t>
          </a:r>
        </a:p>
      </dsp:txBody>
      <dsp:txXfrm>
        <a:off x="0" y="942171"/>
        <a:ext cx="7012370" cy="941596"/>
      </dsp:txXfrm>
    </dsp:sp>
    <dsp:sp modelId="{3595DD42-52DA-4862-9812-95FB4995BFD0}">
      <dsp:nvSpPr>
        <dsp:cNvPr id="0" name=""/>
        <dsp:cNvSpPr/>
      </dsp:nvSpPr>
      <dsp:spPr>
        <a:xfrm>
          <a:off x="0" y="1883767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2230328"/>
                <a:satOff val="-9870"/>
                <a:lumOff val="-9902"/>
                <a:alphaOff val="0"/>
                <a:tint val="98000"/>
                <a:lumMod val="110000"/>
              </a:schemeClr>
            </a:gs>
            <a:gs pos="84000">
              <a:schemeClr val="accent5">
                <a:hueOff val="2230328"/>
                <a:satOff val="-9870"/>
                <a:lumOff val="-9902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2230328"/>
              <a:satOff val="-9870"/>
              <a:lumOff val="-990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89B748-A66B-4106-95FF-A4E1D89774B2}">
      <dsp:nvSpPr>
        <dsp:cNvPr id="0" name=""/>
        <dsp:cNvSpPr/>
      </dsp:nvSpPr>
      <dsp:spPr>
        <a:xfrm>
          <a:off x="0" y="1883767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PersistentVolumeClaim</a:t>
          </a:r>
        </a:p>
      </dsp:txBody>
      <dsp:txXfrm>
        <a:off x="0" y="1883767"/>
        <a:ext cx="7012370" cy="941596"/>
      </dsp:txXfrm>
    </dsp:sp>
    <dsp:sp modelId="{5FED36E0-A1F1-4804-B2E9-A47A90CC9945}">
      <dsp:nvSpPr>
        <dsp:cNvPr id="0" name=""/>
        <dsp:cNvSpPr/>
      </dsp:nvSpPr>
      <dsp:spPr>
        <a:xfrm>
          <a:off x="0" y="2825363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3345492"/>
                <a:satOff val="-14805"/>
                <a:lumOff val="-14853"/>
                <a:alphaOff val="0"/>
                <a:tint val="98000"/>
                <a:lumMod val="110000"/>
              </a:schemeClr>
            </a:gs>
            <a:gs pos="84000">
              <a:schemeClr val="accent5">
                <a:hueOff val="3345492"/>
                <a:satOff val="-14805"/>
                <a:lumOff val="-14853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3345492"/>
              <a:satOff val="-14805"/>
              <a:lumOff val="-1485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AA9235-7674-42E8-A838-817F41CE04DD}">
      <dsp:nvSpPr>
        <dsp:cNvPr id="0" name=""/>
        <dsp:cNvSpPr/>
      </dsp:nvSpPr>
      <dsp:spPr>
        <a:xfrm>
          <a:off x="0" y="2825363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StorageClass</a:t>
          </a:r>
        </a:p>
      </dsp:txBody>
      <dsp:txXfrm>
        <a:off x="0" y="2825363"/>
        <a:ext cx="7012370" cy="941596"/>
      </dsp:txXfrm>
    </dsp:sp>
    <dsp:sp modelId="{ACB0EB44-EA9E-43C1-8E52-A312B1CD855B}">
      <dsp:nvSpPr>
        <dsp:cNvPr id="0" name=""/>
        <dsp:cNvSpPr/>
      </dsp:nvSpPr>
      <dsp:spPr>
        <a:xfrm>
          <a:off x="0" y="3766959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4460656"/>
                <a:satOff val="-19740"/>
                <a:lumOff val="-19804"/>
                <a:alphaOff val="0"/>
                <a:tint val="98000"/>
                <a:lumMod val="110000"/>
              </a:schemeClr>
            </a:gs>
            <a:gs pos="84000">
              <a:schemeClr val="accent5">
                <a:hueOff val="4460656"/>
                <a:satOff val="-19740"/>
                <a:lumOff val="-19804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4460656"/>
              <a:satOff val="-19740"/>
              <a:lumOff val="-1980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8A0BE0-3788-4DC0-8DC3-A0878A3EC607}">
      <dsp:nvSpPr>
        <dsp:cNvPr id="0" name=""/>
        <dsp:cNvSpPr/>
      </dsp:nvSpPr>
      <dsp:spPr>
        <a:xfrm>
          <a:off x="0" y="3766959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StatefulSet</a:t>
          </a:r>
        </a:p>
      </dsp:txBody>
      <dsp:txXfrm>
        <a:off x="0" y="3766959"/>
        <a:ext cx="7012370" cy="941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A101F-F9AF-496A-8992-DB406E0075C9}">
      <dsp:nvSpPr>
        <dsp:cNvPr id="0" name=""/>
        <dsp:cNvSpPr/>
      </dsp:nvSpPr>
      <dsp:spPr>
        <a:xfrm>
          <a:off x="0" y="2151"/>
          <a:ext cx="59885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5C5A7A-3E55-40BD-8097-30227A5DAD8B}">
      <dsp:nvSpPr>
        <dsp:cNvPr id="0" name=""/>
        <dsp:cNvSpPr/>
      </dsp:nvSpPr>
      <dsp:spPr>
        <a:xfrm>
          <a:off x="0" y="2151"/>
          <a:ext cx="5988511" cy="146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HostPaths can expose privileged system credentials</a:t>
          </a:r>
        </a:p>
      </dsp:txBody>
      <dsp:txXfrm>
        <a:off x="0" y="2151"/>
        <a:ext cx="5988511" cy="1467134"/>
      </dsp:txXfrm>
    </dsp:sp>
    <dsp:sp modelId="{D998A504-6E05-494B-A4B2-8B1D104A899E}">
      <dsp:nvSpPr>
        <dsp:cNvPr id="0" name=""/>
        <dsp:cNvSpPr/>
      </dsp:nvSpPr>
      <dsp:spPr>
        <a:xfrm>
          <a:off x="0" y="1469285"/>
          <a:ext cx="5988511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0CDA97-03EF-428B-9BD5-0D68104BF8FB}">
      <dsp:nvSpPr>
        <dsp:cNvPr id="0" name=""/>
        <dsp:cNvSpPr/>
      </dsp:nvSpPr>
      <dsp:spPr>
        <a:xfrm>
          <a:off x="0" y="1469285"/>
          <a:ext cx="5988511" cy="146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Pods with identical configuration (such as created from a PodTemplate) may behave differently on different nodes due to different files on the nodes</a:t>
          </a:r>
        </a:p>
      </dsp:txBody>
      <dsp:txXfrm>
        <a:off x="0" y="1469285"/>
        <a:ext cx="5988511" cy="1467134"/>
      </dsp:txXfrm>
    </dsp:sp>
    <dsp:sp modelId="{AD61A9FE-7E58-4558-AD7C-C60334EC485A}">
      <dsp:nvSpPr>
        <dsp:cNvPr id="0" name=""/>
        <dsp:cNvSpPr/>
      </dsp:nvSpPr>
      <dsp:spPr>
        <a:xfrm>
          <a:off x="0" y="2936419"/>
          <a:ext cx="5988511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6717C5-ED39-4672-9788-2EEE6D0F1CEA}">
      <dsp:nvSpPr>
        <dsp:cNvPr id="0" name=""/>
        <dsp:cNvSpPr/>
      </dsp:nvSpPr>
      <dsp:spPr>
        <a:xfrm>
          <a:off x="0" y="2936419"/>
          <a:ext cx="5988511" cy="146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files or directories created on the underlying hosts are only writable by root. </a:t>
          </a:r>
        </a:p>
      </dsp:txBody>
      <dsp:txXfrm>
        <a:off x="0" y="2936419"/>
        <a:ext cx="5988511" cy="14671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29A33-E647-4DD1-B52D-BC7F78E61216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56990-74E0-477F-98AB-8B6C9320E2E6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8A173-2B6B-4864-A20C-4BE2E551137F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Should be pre-deployed</a:t>
          </a:r>
        </a:p>
      </dsp:txBody>
      <dsp:txXfrm>
        <a:off x="1945450" y="719"/>
        <a:ext cx="4643240" cy="1684372"/>
      </dsp:txXfrm>
    </dsp:sp>
    <dsp:sp modelId="{B19193BF-7276-4583-A10F-C6B5C5E6FE18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FA0FE-193A-440A-8684-BD0026670BEA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442D6-F22F-4561-A9C4-B1F750881CBE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Requires the app developer to know the infrastructure details</a:t>
          </a:r>
        </a:p>
      </dsp:txBody>
      <dsp:txXfrm>
        <a:off x="1945450" y="2106185"/>
        <a:ext cx="4643240" cy="1684372"/>
      </dsp:txXfrm>
    </dsp:sp>
    <dsp:sp modelId="{3E8225EE-977B-49F4-96BA-A33B8CED9D5D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2FCD-2E2F-4DC3-8A11-6A177E84A07E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11F4C-1079-47EC-B193-3D8704E1BF44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Locks pod definition to a specific cluster</a:t>
          </a:r>
        </a:p>
      </dsp:txBody>
      <dsp:txXfrm>
        <a:off x="1945450" y="4211650"/>
        <a:ext cx="4643240" cy="16843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F2A84-4CEA-400D-A160-513252DFAEDB}">
      <dsp:nvSpPr>
        <dsp:cNvPr id="0" name=""/>
        <dsp:cNvSpPr/>
      </dsp:nvSpPr>
      <dsp:spPr>
        <a:xfrm>
          <a:off x="0" y="671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1E028-47BB-49D9-839B-2EB39DC8492D}">
      <dsp:nvSpPr>
        <dsp:cNvPr id="0" name=""/>
        <dsp:cNvSpPr/>
      </dsp:nvSpPr>
      <dsp:spPr>
        <a:xfrm>
          <a:off x="0" y="671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When an application needs storage, it creates a PersistentVolumeClaim (either directly, or through a volume claim template in a Stateful Set)</a:t>
          </a:r>
          <a:endParaRPr lang="en-US" sz="2200" kern="1200"/>
        </a:p>
      </dsp:txBody>
      <dsp:txXfrm>
        <a:off x="0" y="671"/>
        <a:ext cx="6263640" cy="1100668"/>
      </dsp:txXfrm>
    </dsp:sp>
    <dsp:sp modelId="{333B6ABE-7B1D-45DB-8F83-1AA7AEBAB134}">
      <dsp:nvSpPr>
        <dsp:cNvPr id="0" name=""/>
        <dsp:cNvSpPr/>
      </dsp:nvSpPr>
      <dsp:spPr>
        <a:xfrm>
          <a:off x="0" y="1101340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F3FD8-8865-42C4-8EF1-36DB147CA369}">
      <dsp:nvSpPr>
        <dsp:cNvPr id="0" name=""/>
        <dsp:cNvSpPr/>
      </dsp:nvSpPr>
      <dsp:spPr>
        <a:xfrm>
          <a:off x="0" y="1101340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The PersistentVolumeClaim is initially Pending</a:t>
          </a:r>
          <a:endParaRPr lang="en-US" sz="2200" kern="1200"/>
        </a:p>
      </dsp:txBody>
      <dsp:txXfrm>
        <a:off x="0" y="1101340"/>
        <a:ext cx="6263640" cy="1100668"/>
      </dsp:txXfrm>
    </dsp:sp>
    <dsp:sp modelId="{865E4E15-37B3-45C5-814F-F9F6AF39C067}">
      <dsp:nvSpPr>
        <dsp:cNvPr id="0" name=""/>
        <dsp:cNvSpPr/>
      </dsp:nvSpPr>
      <dsp:spPr>
        <a:xfrm>
          <a:off x="0" y="2202009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240B4-9DCE-40EB-B951-0DFAB95CAAFD}">
      <dsp:nvSpPr>
        <dsp:cNvPr id="0" name=""/>
        <dsp:cNvSpPr/>
      </dsp:nvSpPr>
      <dsp:spPr>
        <a:xfrm>
          <a:off x="0" y="2202009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Kubernetes then looks for a suitable PersistentVolume (maybe one is immediately available; maybe we need to wait for provisioning)</a:t>
          </a:r>
          <a:endParaRPr lang="en-US" sz="2200" kern="1200"/>
        </a:p>
      </dsp:txBody>
      <dsp:txXfrm>
        <a:off x="0" y="2202009"/>
        <a:ext cx="6263640" cy="1100668"/>
      </dsp:txXfrm>
    </dsp:sp>
    <dsp:sp modelId="{61556C33-DFD5-4931-92D6-0930909561AF}">
      <dsp:nvSpPr>
        <dsp:cNvPr id="0" name=""/>
        <dsp:cNvSpPr/>
      </dsp:nvSpPr>
      <dsp:spPr>
        <a:xfrm>
          <a:off x="0" y="3302678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517A0-F780-4BB8-AD16-45B2BF76407C}">
      <dsp:nvSpPr>
        <dsp:cNvPr id="0" name=""/>
        <dsp:cNvSpPr/>
      </dsp:nvSpPr>
      <dsp:spPr>
        <a:xfrm>
          <a:off x="0" y="3302678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Once a suitable PersistentVolume is found, the PVC becomes Bound</a:t>
          </a:r>
          <a:endParaRPr lang="en-US" sz="2200" kern="1200"/>
        </a:p>
      </dsp:txBody>
      <dsp:txXfrm>
        <a:off x="0" y="3302678"/>
        <a:ext cx="6263640" cy="1100668"/>
      </dsp:txXfrm>
    </dsp:sp>
    <dsp:sp modelId="{4679CD39-15B1-482C-A300-E1EF285EE1A2}">
      <dsp:nvSpPr>
        <dsp:cNvPr id="0" name=""/>
        <dsp:cNvSpPr/>
      </dsp:nvSpPr>
      <dsp:spPr>
        <a:xfrm>
          <a:off x="0" y="4403347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83B65-0076-4D97-BBD1-131126923DE0}">
      <dsp:nvSpPr>
        <dsp:cNvPr id="0" name=""/>
        <dsp:cNvSpPr/>
      </dsp:nvSpPr>
      <dsp:spPr>
        <a:xfrm>
          <a:off x="0" y="4403347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The PVC can then be used by a Pod (as long as the PVC is Pending, the Pod cannot run)</a:t>
          </a:r>
          <a:endParaRPr lang="en-US" sz="2200" kern="1200"/>
        </a:p>
      </dsp:txBody>
      <dsp:txXfrm>
        <a:off x="0" y="4403347"/>
        <a:ext cx="6263640" cy="11006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E22CE-3AE9-444D-AADB-5B13DB0634EC}">
      <dsp:nvSpPr>
        <dsp:cNvPr id="0" name=""/>
        <dsp:cNvSpPr/>
      </dsp:nvSpPr>
      <dsp:spPr>
        <a:xfrm>
          <a:off x="0" y="465"/>
          <a:ext cx="11029950" cy="1089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C0EF7-AEF2-4256-A04F-B63AE9B612FD}">
      <dsp:nvSpPr>
        <dsp:cNvPr id="0" name=""/>
        <dsp:cNvSpPr/>
      </dsp:nvSpPr>
      <dsp:spPr>
        <a:xfrm>
          <a:off x="329582" y="245609"/>
          <a:ext cx="599240" cy="599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ADEF8-B48B-4B7A-8F7F-25C4F37934D2}">
      <dsp:nvSpPr>
        <dsp:cNvPr id="0" name=""/>
        <dsp:cNvSpPr/>
      </dsp:nvSpPr>
      <dsp:spPr>
        <a:xfrm>
          <a:off x="1258405" y="465"/>
          <a:ext cx="9771544" cy="108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08" tIns="115308" rIns="115308" bIns="11530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Clustered applications also require that each instance has a long-lived stable identity (hostname and IP)</a:t>
          </a:r>
        </a:p>
      </dsp:txBody>
      <dsp:txXfrm>
        <a:off x="1258405" y="465"/>
        <a:ext cx="9771544" cy="1089528"/>
      </dsp:txXfrm>
    </dsp:sp>
    <dsp:sp modelId="{F39A9082-3142-4040-AC79-76EB511EB4D2}">
      <dsp:nvSpPr>
        <dsp:cNvPr id="0" name=""/>
        <dsp:cNvSpPr/>
      </dsp:nvSpPr>
      <dsp:spPr>
        <a:xfrm>
          <a:off x="0" y="1362376"/>
          <a:ext cx="11029950" cy="1089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84164-8F58-4544-87CB-3DC3E3980054}">
      <dsp:nvSpPr>
        <dsp:cNvPr id="0" name=""/>
        <dsp:cNvSpPr/>
      </dsp:nvSpPr>
      <dsp:spPr>
        <a:xfrm>
          <a:off x="329582" y="1607520"/>
          <a:ext cx="599240" cy="599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8D7F4-1217-4356-B2CE-6D06B1D917C1}">
      <dsp:nvSpPr>
        <dsp:cNvPr id="0" name=""/>
        <dsp:cNvSpPr/>
      </dsp:nvSpPr>
      <dsp:spPr>
        <a:xfrm>
          <a:off x="1258405" y="1362376"/>
          <a:ext cx="9771544" cy="108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08" tIns="115308" rIns="115308" bIns="11530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Each member of the stateful application's cluster need to know network identities of all member of the cluster</a:t>
          </a:r>
        </a:p>
      </dsp:txBody>
      <dsp:txXfrm>
        <a:off x="1258405" y="1362376"/>
        <a:ext cx="9771544" cy="1089528"/>
      </dsp:txXfrm>
    </dsp:sp>
    <dsp:sp modelId="{95612D40-DFCF-4963-8287-933AF103607C}">
      <dsp:nvSpPr>
        <dsp:cNvPr id="0" name=""/>
        <dsp:cNvSpPr/>
      </dsp:nvSpPr>
      <dsp:spPr>
        <a:xfrm>
          <a:off x="0" y="2724286"/>
          <a:ext cx="11029950" cy="10895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48B7F-3E0E-4EDD-9E77-9169371FBD55}">
      <dsp:nvSpPr>
        <dsp:cNvPr id="0" name=""/>
        <dsp:cNvSpPr/>
      </dsp:nvSpPr>
      <dsp:spPr>
        <a:xfrm>
          <a:off x="329582" y="2969430"/>
          <a:ext cx="599240" cy="599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79F92-6068-48D7-A8E0-25DD140C91C5}">
      <dsp:nvSpPr>
        <dsp:cNvPr id="0" name=""/>
        <dsp:cNvSpPr/>
      </dsp:nvSpPr>
      <dsp:spPr>
        <a:xfrm>
          <a:off x="1258405" y="2724286"/>
          <a:ext cx="9771544" cy="108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08" tIns="115308" rIns="115308" bIns="11530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would not work with applications created with K8s deployment – each time the pods is re-created it's IP and hostname changes</a:t>
          </a:r>
        </a:p>
      </dsp:txBody>
      <dsp:txXfrm>
        <a:off x="1258405" y="2724286"/>
        <a:ext cx="9771544" cy="108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30B8-A424-4ABF-8625-C53827E08B8E}" type="datetimeFigureOut"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9BA3F-12C7-48A9-8A21-0C0612FFF6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3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a/kubernetes-in-action/tree/master/Chapter06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ws.amazon.com/premiumsupport/knowledge-center/eks-persistent-storage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a/kubernetes-in-action/tree/master/Chapter06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ws.amazon.com/premiumsupport/knowledge-center/eks-persistent-storage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remiumsupport/knowledge-center/eks-persistent-storage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a/kubernetes-in-action/blob/master/Chapter10/kubia-pet-image/app.j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a/kubernetes-in-action/tree/master/Chapter06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ws.amazon.com/premiumsupport/knowledge-center/eks-persistent-storage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https://kubernetes.io/docs/concepts/storage/storage-classes/#aws-ebs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D572C-034C-8B49-9209-269DDB93F5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https://github.com/luksa/kubernetes-in-action/tree/master/Chapter06</a:t>
            </a:r>
            <a:endParaRPr lang="en-US"/>
          </a:p>
          <a:p>
            <a:r>
              <a:rPr lang="en-US">
                <a:hlinkClick r:id="rId4"/>
              </a:rPr>
              <a:t>https://aws.amazon.com/premiumsupport/knowledge-center/eks-persistent-storage/</a:t>
            </a:r>
            <a:endParaRPr lang="en-US">
              <a:cs typeface="Calibri" panose="020F0502020204030204"/>
              <a:hlinkClick r:id="rId4"/>
            </a:endParaRPr>
          </a:p>
          <a:p>
            <a:r>
              <a:rPr lang="en-US"/>
              <a:t>https://kubernetes-on-aws.readthedocs.io/en/latest/user-guide/using-volumes.html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0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882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https://github.com/luksa/kubernetes-in-action/tree/master/Chapter06</a:t>
            </a:r>
            <a:endParaRPr lang="en-US"/>
          </a:p>
          <a:p>
            <a:r>
              <a:rPr lang="en-US">
                <a:hlinkClick r:id="rId4"/>
              </a:rPr>
              <a:t>https://aws.amazon.com/premiumsupport/knowledge-center/eks-persistent-storage/</a:t>
            </a:r>
            <a:endParaRPr lang="en-US">
              <a:cs typeface="Calibri" panose="020F0502020204030204"/>
              <a:hlinkClick r:id="rId4"/>
            </a:endParaRPr>
          </a:p>
          <a:p>
            <a:r>
              <a:rPr lang="en-US"/>
              <a:t>https://kubernetes-on-aws.readthedocs.io/en/latest/user-guide/using-volumes.html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6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https://github.com/luksa/kubernetes-in-action/tree/master/Chapter10</a:t>
            </a:r>
          </a:p>
          <a:p>
            <a:r>
              <a:rPr lang="en-US">
                <a:hlinkClick r:id="rId3"/>
              </a:rPr>
              <a:t>https://aws.amazon.com/premiumsupport/knowledge-center/eks-persistent-storage/</a:t>
            </a:r>
            <a:endParaRPr lang="en-US">
              <a:cs typeface="Calibri" panose="020F0502020204030204"/>
              <a:hlinkClick r:id="rId3"/>
            </a:endParaRPr>
          </a:p>
          <a:p>
            <a:r>
              <a:rPr lang="en-US"/>
              <a:t>https://kubernetes-on-aws.readthedocs.io/en/latest/user-guide/using-volumes.html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3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https://github.com/luksa/kubernetes-in-action/blob/master/Chapter10/kubia-pet-image/app.js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https://github.com/luksa/kubernetes-in-action/tree/master/Chapter06</a:t>
            </a:r>
            <a:endParaRPr lang="en-US"/>
          </a:p>
          <a:p>
            <a:r>
              <a:rPr lang="en-US">
                <a:hlinkClick r:id="rId4"/>
              </a:rPr>
              <a:t>https://aws.amazon.com/premiumsupport/knowledge-center/eks-persistent-storage/</a:t>
            </a:r>
            <a:endParaRPr lang="en-US">
              <a:cs typeface="Calibri" panose="020F0502020204030204"/>
              <a:hlinkClick r:id="rId4"/>
            </a:endParaRPr>
          </a:p>
          <a:p>
            <a:r>
              <a:rPr lang="en-US"/>
              <a:t>https://kubernetes-on-aws.readthedocs.io/en/latest/user-guide/using-volumes.html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3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https://www.decodingdevops.com/kubernetes-configmap-tutorial-with-examples/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7/17/2023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2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5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7/17/2023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9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5FEA-E082-2E42-820B-4306521D1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D2CFB-02C9-BB44-9C86-02CA5192B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46A73-1D70-2D4B-B9C8-C4F73EA90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91D3-2590-E841-A758-2E689386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67785-7F72-744C-9241-72BD0BC2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91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A953-648B-E047-B9F6-632673392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933D-A0C5-5942-94BB-FB71AB78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CC4FF-5F1A-164F-9A41-52A51B21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299CC-4452-6E43-BC7B-5D4428B9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FD60B-12A6-EA43-BCF5-1FBE5695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29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C6E0-C8A6-A34B-884F-638C12D6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6D6EF-7722-504C-AE36-E42162C4B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423D3-0555-5B43-B0DB-CBFB0930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55ED1-2A0A-BF40-A964-7BDF6163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BCEC-7030-DF46-92FA-F828A99E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04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8926-44BD-A94A-935A-8A864E74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27FD-D96B-BE48-9822-D8B3DA228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0917A-7163-6D49-B537-80767BBD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F859C-E2B6-E04D-B687-5AAD6FCF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8099F-1BC2-1947-925C-57553444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9AB5A-407B-D347-9004-51CF57AD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49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CDBC-6A06-6C43-BD04-A3009C2D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4FD19-306F-8042-9CD1-BB06E715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02702-D991-1D43-A227-8F6F9E195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98C9-89EF-F843-AA7E-EFC95741D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BF0DE-85A5-BD4D-ABB4-AED302D44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293FF8-3397-2443-8F18-A49D6BBC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0054A-D387-764E-8C20-D591618A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B23F06-96CA-6849-91B0-BE82D2F4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35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C0E7-D073-BB4E-95BE-4CE804C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F7B85-7F62-5E4D-BC58-3BA52751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4DE6F-CD4B-1E45-B5FD-1A44A1E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21283-C637-2744-A433-2661F526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5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A9DB5-C242-A543-B8BE-D520DC78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63C07-2F5C-BF4E-88C2-0DB61448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BBBEF-EF3D-714E-84B2-8995E131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94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42B9-E772-3A44-917B-FC8E58951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9F310-489A-2240-BAB9-3E139CA7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2CBBE-3996-8A4E-8CF4-2AC44A588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BB8B0-A63E-7446-8660-C4D00B15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FAEE3-FD95-0940-A2F4-320CE9EC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2CB0-79CA-BD42-987F-DB9CCA55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7/17/2023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6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CFFA-2276-A74E-848B-239DD5D8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E52B3E-EA2B-1F47-A418-C1E67699A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D276D-2609-0A49-8ED2-F9CA2313A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24A2F-D8EB-824A-8CC2-9BD38EB8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E2A17-AF7D-4644-B46D-B08BFB7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75A89-60CD-5145-9150-9F9C31DC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19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14D2-AD6D-A148-AFB7-4E4BC69B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B9711-35FE-684E-BD09-DF5FC249D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8F42-A056-0E43-9EEB-3E8333150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9183D-E5B8-E74A-9C62-CB751EE5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CCB2-C0B4-0A4F-817A-8B6B19F6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11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2B023-FBDC-B34B-AE13-495064773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0C29C-BCD2-7344-96BE-72BD4F0D0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1B445-4426-3D4B-B494-2CF23974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D77D2-FEC8-6F45-AC18-172B0F24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33002-F0A6-024E-BA9C-80C7A402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1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7/17/2023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4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8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0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2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4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7/17/2023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8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4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044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136527-9955-3C44-BEB7-2793E1E3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039C1-64F5-9F4D-B9A6-6CEA0F9E3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23B62-AF5A-9C4D-96F7-E0CB7A2D0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25316-C98F-1147-B623-1C9A0689E71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5A36D-C0D1-1C4D-9B39-5CA14529D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3AFE8-5147-4A48-8F96-326AE9742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0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storage/dynamic-provisioning/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controllers/statefulset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a/kubernetes-in-action/blob/master/Chapter10/kubia-pet-image/app.j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ksa/kubernetes-in-action/blob/master/Chapter10/kubia-statefulset.ya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luksa/kubernetes-in-action/blob/d15844af7b4153eb8d10ba56c5925a21205f490e/Chapter10/kubia-pet-peers-image/app.js#L46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Week 9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>
                    <a:alpha val="75000"/>
                  </a:srgbClr>
                </a:solidFill>
                <a:cs typeface="Calibri"/>
              </a:rPr>
              <a:t>PV, PVC, Storageclass and Statefulsets</a:t>
            </a:r>
            <a:endParaRPr lang="en-US" sz="200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aquatic mammal, mammal, seal, outdoor&#10;&#10;Description automatically generated">
            <a:extLst>
              <a:ext uri="{FF2B5EF4-FFF2-40B4-BE49-F238E27FC236}">
                <a16:creationId xmlns:a16="http://schemas.microsoft.com/office/drawing/2014/main" id="{DD66F09F-F59D-338D-C3F1-12524DCD2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" r="8383" b="3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A8B86-EADA-3FA5-BCFD-644B883D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Workshop 1 -  Exploring </a:t>
            </a:r>
            <a:r>
              <a:rPr lang="en-US" sz="7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hostPath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137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DD56-B3FD-03EA-171A-4578FA83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Deploy MongoDB to Amazon EKS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ABAE7-A658-9EBA-E29A-27A891EEA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alibri" panose="020F0502020204030204"/>
              </a:rPr>
              <a:t># Verify the cluster is running</a:t>
            </a:r>
            <a:endParaRPr lang="en-US" dirty="0">
              <a:latin typeface="Consolas"/>
            </a:endParaRP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onsolas"/>
                <a:cs typeface="Calibri" panose="020F0502020204030204"/>
              </a:rPr>
              <a:t>$ k get nodes</a:t>
            </a:r>
          </a:p>
          <a:p>
            <a:pPr marL="0" indent="0">
              <a:buNone/>
            </a:pPr>
            <a:endParaRPr lang="en-US" dirty="0"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alibri" panose="020F0502020204030204"/>
              </a:rPr>
              <a:t># Create Amazon EKS cluster if there is no active cluster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onsolas"/>
                <a:cs typeface="Calibri" panose="020F0502020204030204"/>
              </a:rPr>
              <a:t>$ </a:t>
            </a:r>
            <a:r>
              <a:rPr lang="en-US" dirty="0" err="1">
                <a:highlight>
                  <a:srgbClr val="C0C0C0"/>
                </a:highlight>
                <a:latin typeface="Consolas"/>
                <a:cs typeface="Calibri" panose="020F0502020204030204"/>
              </a:rPr>
              <a:t>eksctl</a:t>
            </a:r>
            <a:r>
              <a:rPr lang="en-US" dirty="0">
                <a:highlight>
                  <a:srgbClr val="C0C0C0"/>
                </a:highlight>
                <a:latin typeface="Consolas"/>
                <a:cs typeface="Calibri" panose="020F0502020204030204"/>
              </a:rPr>
              <a:t> create cluster clo835 –f </a:t>
            </a:r>
            <a:r>
              <a:rPr lang="en-US" dirty="0" err="1">
                <a:highlight>
                  <a:srgbClr val="C0C0C0"/>
                </a:highlight>
                <a:latin typeface="Consolas"/>
                <a:cs typeface="Calibri" panose="020F0502020204030204"/>
              </a:rPr>
              <a:t>eks_config.yaml</a:t>
            </a:r>
            <a:endParaRPr lang="en-US" dirty="0">
              <a:highlight>
                <a:srgbClr val="C0C0C0"/>
              </a:highlight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alibri" panose="020F0502020204030204"/>
              </a:rPr>
              <a:t># Make sure the cluster is running</a:t>
            </a:r>
            <a:endParaRPr lang="en-US" dirty="0">
              <a:latin typeface="Consolas"/>
            </a:endParaRP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onsolas"/>
                <a:cs typeface="Calibri" panose="020F0502020204030204"/>
              </a:rPr>
              <a:t>$ k get nodes</a:t>
            </a:r>
          </a:p>
          <a:p>
            <a:pPr marL="0" indent="0">
              <a:buNone/>
            </a:pPr>
            <a:endParaRPr lang="en-US" dirty="0"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alibri" panose="020F0502020204030204"/>
              </a:rPr>
              <a:t># Create the namespace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onsolas"/>
                <a:cs typeface="Calibri" panose="020F0502020204030204"/>
              </a:rPr>
              <a:t>$ k create ns  week9</a:t>
            </a:r>
          </a:p>
          <a:p>
            <a:pPr marL="0" indent="0">
              <a:buNone/>
            </a:pPr>
            <a:endParaRPr lang="en-US" dirty="0">
              <a:highlight>
                <a:srgbClr val="C0C0C0"/>
              </a:highlight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alibri" panose="020F0502020204030204"/>
              </a:rPr>
              <a:t># Deploy </a:t>
            </a:r>
            <a:r>
              <a:rPr lang="en-US" dirty="0" err="1">
                <a:latin typeface="Consolas"/>
                <a:cs typeface="Calibri" panose="020F0502020204030204"/>
              </a:rPr>
              <a:t>mongodb</a:t>
            </a:r>
            <a:r>
              <a:rPr lang="en-US" dirty="0">
                <a:latin typeface="Consolas"/>
                <a:cs typeface="Calibri" panose="020F0502020204030204"/>
              </a:rPr>
              <a:t> app backed by the </a:t>
            </a:r>
            <a:r>
              <a:rPr lang="en-US" dirty="0" err="1">
                <a:latin typeface="Consolas"/>
                <a:cs typeface="Calibri" panose="020F0502020204030204"/>
              </a:rPr>
              <a:t>hostpath</a:t>
            </a:r>
            <a:endParaRPr lang="en-US" dirty="0"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onsolas"/>
                <a:cs typeface="Calibri" panose="020F0502020204030204"/>
              </a:rPr>
              <a:t>$k apply -f </a:t>
            </a:r>
            <a:r>
              <a:rPr lang="en-US" dirty="0" err="1">
                <a:highlight>
                  <a:srgbClr val="C0C0C0"/>
                </a:highlight>
                <a:latin typeface="Consolas"/>
                <a:cs typeface="Calibri" panose="020F0502020204030204"/>
              </a:rPr>
              <a:t>mongodb_hostpath.yaml</a:t>
            </a:r>
            <a:r>
              <a:rPr lang="en-US" dirty="0">
                <a:highlight>
                  <a:srgbClr val="C0C0C0"/>
                </a:highlight>
                <a:latin typeface="Consolas"/>
                <a:cs typeface="Calibri" panose="020F0502020204030204"/>
              </a:rPr>
              <a:t> -n week9</a:t>
            </a:r>
          </a:p>
        </p:txBody>
      </p:sp>
    </p:spTree>
    <p:extLst>
      <p:ext uri="{BB962C8B-B14F-4D97-AF65-F5344CB8AC3E}">
        <p14:creationId xmlns:p14="http://schemas.microsoft.com/office/powerpoint/2010/main" val="273548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C459-4EAC-8FC0-D3AF-65CA2A2C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Add Sample Data to MongoDB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B2423-13C8-5266-88CC-7CDFFF650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# Start mongo shell in the mongo </a:t>
            </a:r>
            <a:r>
              <a:rPr lang="en-US" dirty="0" err="1">
                <a:cs typeface="Calibri"/>
              </a:rPr>
              <a:t>cotainer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exec -it </a:t>
            </a:r>
            <a:r>
              <a:rPr lang="en-US" dirty="0" err="1">
                <a:ea typeface="+mn-lt"/>
                <a:cs typeface="+mn-lt"/>
              </a:rPr>
              <a:t>mongodb</a:t>
            </a:r>
            <a:r>
              <a:rPr lang="en-US" dirty="0">
                <a:ea typeface="+mn-lt"/>
                <a:cs typeface="+mn-lt"/>
              </a:rPr>
              <a:t> -n week9 -- </a:t>
            </a:r>
            <a:r>
              <a:rPr lang="en-US" dirty="0" err="1">
                <a:ea typeface="+mn-lt"/>
                <a:cs typeface="+mn-lt"/>
              </a:rPr>
              <a:t>mongosh</a:t>
            </a:r>
            <a:r>
              <a:rPr lang="en-US" dirty="0">
                <a:ea typeface="+mn-lt"/>
                <a:cs typeface="+mn-lt"/>
              </a:rPr>
              <a:t> # Please note that </a:t>
            </a:r>
            <a:r>
              <a:rPr lang="en-US" i="1" dirty="0">
                <a:ea typeface="+mn-lt"/>
                <a:cs typeface="+mn-lt"/>
              </a:rPr>
              <a:t>mongo </a:t>
            </a:r>
            <a:r>
              <a:rPr lang="en-US" dirty="0">
                <a:ea typeface="+mn-lt"/>
                <a:cs typeface="+mn-lt"/>
              </a:rPr>
              <a:t>client was replaced with </a:t>
            </a:r>
            <a:r>
              <a:rPr lang="en-US" i="1" dirty="0" err="1">
                <a:ea typeface="+mn-lt"/>
                <a:cs typeface="+mn-lt"/>
              </a:rPr>
              <a:t>mongosh</a:t>
            </a:r>
            <a:endParaRPr lang="en-US" i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# Add sample </a:t>
            </a:r>
            <a:r>
              <a:rPr lang="en-US" dirty="0" err="1">
                <a:ea typeface="+mn-lt"/>
                <a:cs typeface="+mn-lt"/>
              </a:rPr>
              <a:t>json</a:t>
            </a:r>
            <a:r>
              <a:rPr lang="en-US" dirty="0">
                <a:ea typeface="+mn-lt"/>
                <a:cs typeface="+mn-lt"/>
              </a:rPr>
              <a:t> document to the DB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&gt; use </a:t>
            </a:r>
            <a:r>
              <a:rPr lang="en-US" dirty="0" err="1">
                <a:ea typeface="+mn-lt"/>
                <a:cs typeface="+mn-lt"/>
              </a:rPr>
              <a:t>mystore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switched to </a:t>
            </a:r>
            <a:r>
              <a:rPr lang="en-US" dirty="0" err="1">
                <a:ea typeface="+mn-lt"/>
                <a:cs typeface="+mn-lt"/>
              </a:rPr>
              <a:t>db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mystore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&gt; </a:t>
            </a:r>
            <a:r>
              <a:rPr lang="en-US" dirty="0" err="1">
                <a:ea typeface="+mn-lt"/>
                <a:cs typeface="+mn-lt"/>
              </a:rPr>
              <a:t>db.foo.insert</a:t>
            </a:r>
            <a:r>
              <a:rPr lang="en-US" dirty="0">
                <a:ea typeface="+mn-lt"/>
                <a:cs typeface="+mn-lt"/>
              </a:rPr>
              <a:t>({</a:t>
            </a:r>
            <a:r>
              <a:rPr lang="en-US" dirty="0" err="1">
                <a:ea typeface="+mn-lt"/>
                <a:cs typeface="+mn-lt"/>
              </a:rPr>
              <a:t>name:'foo</a:t>
            </a:r>
            <a:r>
              <a:rPr lang="en-US" dirty="0">
                <a:ea typeface="+mn-lt"/>
                <a:cs typeface="+mn-lt"/>
              </a:rPr>
              <a:t>'})</a:t>
            </a:r>
            <a:endParaRPr lang="en-US" dirty="0"/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WriteResult</a:t>
            </a:r>
            <a:r>
              <a:rPr lang="en-US" dirty="0">
                <a:ea typeface="+mn-lt"/>
                <a:cs typeface="+mn-lt"/>
              </a:rPr>
              <a:t>({ "</a:t>
            </a:r>
            <a:r>
              <a:rPr lang="en-US" dirty="0" err="1">
                <a:ea typeface="+mn-lt"/>
                <a:cs typeface="+mn-lt"/>
              </a:rPr>
              <a:t>nInserted</a:t>
            </a:r>
            <a:r>
              <a:rPr lang="en-US" dirty="0">
                <a:ea typeface="+mn-lt"/>
                <a:cs typeface="+mn-lt"/>
              </a:rPr>
              <a:t>" : 1 })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&gt; </a:t>
            </a:r>
            <a:r>
              <a:rPr lang="en-US" dirty="0" err="1">
                <a:ea typeface="+mn-lt"/>
                <a:cs typeface="+mn-lt"/>
              </a:rPr>
              <a:t>db.foo.find</a:t>
            </a:r>
            <a:r>
              <a:rPr lang="en-US" dirty="0">
                <a:ea typeface="+mn-lt"/>
                <a:cs typeface="+mn-lt"/>
              </a:rPr>
              <a:t>()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{ "_id" : </a:t>
            </a:r>
            <a:r>
              <a:rPr lang="en-US" dirty="0" err="1">
                <a:ea typeface="+mn-lt"/>
                <a:cs typeface="+mn-lt"/>
              </a:rPr>
              <a:t>ObjectId</a:t>
            </a:r>
            <a:r>
              <a:rPr lang="en-US" dirty="0">
                <a:ea typeface="+mn-lt"/>
                <a:cs typeface="+mn-lt"/>
              </a:rPr>
              <a:t>("57a61eb9de0cfd512374cc75"), "name" : "foo" }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# Exit the container and </a:t>
            </a:r>
            <a:r>
              <a:rPr lang="en-US" dirty="0" err="1">
                <a:ea typeface="+mn-lt"/>
                <a:cs typeface="+mn-lt"/>
              </a:rPr>
              <a:t>mongoDB</a:t>
            </a:r>
            <a:r>
              <a:rPr lang="en-US" dirty="0">
                <a:ea typeface="+mn-lt"/>
                <a:cs typeface="+mn-lt"/>
              </a:rPr>
              <a:t> shell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&gt; exit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Bye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# Examine the node that the pod is scheduled to 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$ k get pods -o wide -n week9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NAME      READY   STATUS    RESTARTS   AGE   IP               NODE                             NOMINATED NODE   READINESS GATES</a:t>
            </a:r>
            <a:endParaRPr lang="en-US" dirty="0"/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mongodb</a:t>
            </a:r>
            <a:r>
              <a:rPr lang="en-US" dirty="0">
                <a:ea typeface="+mn-lt"/>
                <a:cs typeface="+mn-lt"/>
              </a:rPr>
              <a:t>   1/1     Running   0          13m   192.168.53.113   ip-192-168-40-207.ec2.internal   &lt;none&gt;           &lt;none&gt;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6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60DB9B-8473-776A-42C5-59EFD7A2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Add Sample Data to MongoDB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4E841-5F54-A08D-B636-638993572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47701"/>
            <a:ext cx="10935546" cy="47292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200" dirty="0">
                <a:cs typeface="Calibri" panose="020F0502020204030204"/>
              </a:rPr>
              <a:t># Delete the pod and create a new one</a:t>
            </a:r>
            <a:endParaRPr lang="en-US" sz="1200" dirty="0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200" dirty="0" err="1">
                <a:ea typeface="+mn-lt"/>
                <a:cs typeface="+mn-lt"/>
              </a:rPr>
              <a:t>kubectl</a:t>
            </a:r>
            <a:r>
              <a:rPr lang="en-US" sz="1200" dirty="0">
                <a:ea typeface="+mn-lt"/>
                <a:cs typeface="+mn-lt"/>
              </a:rPr>
              <a:t> delete pod </a:t>
            </a:r>
            <a:r>
              <a:rPr lang="en-US" sz="1200" dirty="0" err="1">
                <a:ea typeface="+mn-lt"/>
                <a:cs typeface="+mn-lt"/>
              </a:rPr>
              <a:t>mongodb</a:t>
            </a:r>
            <a:r>
              <a:rPr lang="en-US" sz="1200" dirty="0">
                <a:ea typeface="+mn-lt"/>
                <a:cs typeface="+mn-lt"/>
              </a:rPr>
              <a:t> -n week9</a:t>
            </a:r>
          </a:p>
          <a:p>
            <a:pPr marL="0" indent="0">
              <a:buNone/>
            </a:pPr>
            <a:r>
              <a:rPr lang="en-US" sz="1200" dirty="0">
                <a:ea typeface="+mn-lt"/>
                <a:cs typeface="+mn-lt"/>
              </a:rPr>
              <a:t># Recreate the </a:t>
            </a:r>
            <a:r>
              <a:rPr lang="en-US" sz="1200" dirty="0" err="1">
                <a:ea typeface="+mn-lt"/>
                <a:cs typeface="+mn-lt"/>
              </a:rPr>
              <a:t>mongoDB</a:t>
            </a:r>
            <a:r>
              <a:rPr lang="en-US" sz="1200" dirty="0">
                <a:ea typeface="+mn-lt"/>
                <a:cs typeface="+mn-lt"/>
              </a:rPr>
              <a:t> pod</a:t>
            </a:r>
          </a:p>
          <a:p>
            <a:pPr>
              <a:buNone/>
            </a:pPr>
            <a:r>
              <a:rPr lang="en-US" sz="1200" dirty="0">
                <a:ea typeface="+mn-lt"/>
                <a:cs typeface="+mn-lt"/>
              </a:rPr>
              <a:t>$ k apply -f </a:t>
            </a:r>
            <a:r>
              <a:rPr lang="en-US" sz="1200" dirty="0" err="1">
                <a:ea typeface="+mn-lt"/>
                <a:cs typeface="+mn-lt"/>
              </a:rPr>
              <a:t>mongodb_hostpath.yaml</a:t>
            </a:r>
            <a:r>
              <a:rPr lang="en-US" sz="1200" dirty="0">
                <a:ea typeface="+mn-lt"/>
                <a:cs typeface="+mn-lt"/>
              </a:rPr>
              <a:t> -n week9</a:t>
            </a:r>
          </a:p>
          <a:p>
            <a:pPr>
              <a:buNone/>
            </a:pPr>
            <a:endParaRPr lang="en-US" sz="1200" dirty="0">
              <a:ea typeface="+mn-lt"/>
              <a:cs typeface="+mn-lt"/>
            </a:endParaRPr>
          </a:p>
          <a:p>
            <a:pPr>
              <a:buNone/>
            </a:pPr>
            <a:r>
              <a:rPr lang="en-US" sz="1200" dirty="0">
                <a:ea typeface="+mn-lt"/>
                <a:cs typeface="+mn-lt"/>
              </a:rPr>
              <a:t># Let's examine the data – it turns out to be hit and miss. </a:t>
            </a:r>
            <a:r>
              <a:rPr lang="en-US" sz="1200" b="1" dirty="0">
                <a:ea typeface="+mn-lt"/>
                <a:cs typeface="+mn-lt"/>
              </a:rPr>
              <a:t>Why</a:t>
            </a:r>
            <a:r>
              <a:rPr lang="en-US" sz="1200" dirty="0">
                <a:ea typeface="+mn-lt"/>
                <a:cs typeface="+mn-lt"/>
              </a:rPr>
              <a:t>?</a:t>
            </a:r>
          </a:p>
          <a:p>
            <a:pPr>
              <a:buNone/>
            </a:pPr>
            <a:r>
              <a:rPr lang="en-US" sz="1200" dirty="0">
                <a:ea typeface="+mn-lt"/>
                <a:cs typeface="+mn-lt"/>
              </a:rPr>
              <a:t>$ k exec -it </a:t>
            </a:r>
            <a:r>
              <a:rPr lang="en-US" sz="1200" dirty="0" err="1">
                <a:ea typeface="+mn-lt"/>
                <a:cs typeface="+mn-lt"/>
              </a:rPr>
              <a:t>mongodb</a:t>
            </a:r>
            <a:r>
              <a:rPr lang="en-US" sz="1200" dirty="0">
                <a:ea typeface="+mn-lt"/>
                <a:cs typeface="+mn-lt"/>
              </a:rPr>
              <a:t> -n week9 --  </a:t>
            </a:r>
            <a:r>
              <a:rPr lang="en-US" sz="1200" dirty="0" err="1">
                <a:ea typeface="+mn-lt"/>
                <a:cs typeface="+mn-lt"/>
              </a:rPr>
              <a:t>mongosh</a:t>
            </a:r>
            <a:endParaRPr lang="en-US" sz="12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200" dirty="0">
                <a:ea typeface="+mn-lt"/>
                <a:cs typeface="+mn-lt"/>
              </a:rPr>
              <a:t>&gt; use </a:t>
            </a:r>
            <a:r>
              <a:rPr lang="en-US" sz="1200" dirty="0" err="1">
                <a:ea typeface="+mn-lt"/>
                <a:cs typeface="+mn-lt"/>
              </a:rPr>
              <a:t>mystore</a:t>
            </a:r>
            <a:endParaRPr lang="en-US" sz="12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200" dirty="0">
                <a:ea typeface="+mn-lt"/>
                <a:cs typeface="+mn-lt"/>
              </a:rPr>
              <a:t>switched to </a:t>
            </a:r>
            <a:r>
              <a:rPr lang="en-US" sz="1200" dirty="0" err="1">
                <a:ea typeface="+mn-lt"/>
                <a:cs typeface="+mn-lt"/>
              </a:rPr>
              <a:t>db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mystore</a:t>
            </a:r>
            <a:endParaRPr lang="en-US" sz="12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200" dirty="0">
                <a:ea typeface="+mn-lt"/>
                <a:cs typeface="+mn-lt"/>
              </a:rPr>
              <a:t>&gt; </a:t>
            </a:r>
            <a:r>
              <a:rPr lang="en-US" sz="1200" dirty="0" err="1">
                <a:ea typeface="+mn-lt"/>
                <a:cs typeface="+mn-lt"/>
              </a:rPr>
              <a:t>db.foo.find</a:t>
            </a:r>
            <a:r>
              <a:rPr lang="en-US" sz="1200" dirty="0">
                <a:ea typeface="+mn-lt"/>
                <a:cs typeface="+mn-lt"/>
              </a:rPr>
              <a:t>() </a:t>
            </a:r>
            <a:r>
              <a:rPr lang="en-US" sz="1200" b="1" dirty="0">
                <a:ea typeface="+mn-lt"/>
                <a:cs typeface="+mn-lt"/>
              </a:rPr>
              <a:t># data persisted. What would happen if the pod is scheduled to a different node?</a:t>
            </a:r>
          </a:p>
          <a:p>
            <a:pPr>
              <a:buNone/>
            </a:pPr>
            <a:r>
              <a:rPr lang="en-US" sz="1200" dirty="0">
                <a:ea typeface="+mn-lt"/>
                <a:cs typeface="+mn-lt"/>
              </a:rPr>
              <a:t>{ "_id" : </a:t>
            </a:r>
            <a:r>
              <a:rPr lang="en-US" sz="1200" dirty="0" err="1">
                <a:ea typeface="+mn-lt"/>
                <a:cs typeface="+mn-lt"/>
              </a:rPr>
              <a:t>ObjectId</a:t>
            </a:r>
            <a:r>
              <a:rPr lang="en-US" sz="1200" dirty="0">
                <a:ea typeface="+mn-lt"/>
                <a:cs typeface="+mn-lt"/>
              </a:rPr>
              <a:t>("62c5b2586a2dbca9f32d3213"), "name" : "foo" }</a:t>
            </a:r>
            <a:endParaRPr lang="en-US" sz="1200" dirty="0">
              <a:ea typeface="Calibri"/>
              <a:cs typeface="Calibri"/>
            </a:endParaRPr>
          </a:p>
          <a:p>
            <a:pPr>
              <a:buNone/>
            </a:pPr>
            <a:endParaRPr lang="en-US" sz="1200" dirty="0">
              <a:ea typeface="+mn-lt"/>
              <a:cs typeface="+mn-lt"/>
            </a:endParaRPr>
          </a:p>
          <a:p>
            <a:pPr>
              <a:buNone/>
            </a:pPr>
            <a:r>
              <a:rPr lang="en-US" sz="1200" dirty="0">
                <a:ea typeface="+mn-lt"/>
                <a:cs typeface="+mn-lt"/>
              </a:rPr>
              <a:t># </a:t>
            </a:r>
            <a:r>
              <a:rPr lang="en-US" sz="1200" dirty="0" err="1">
                <a:ea typeface="+mn-lt"/>
                <a:cs typeface="+mn-lt"/>
              </a:rPr>
              <a:t>Examnine</a:t>
            </a:r>
            <a:r>
              <a:rPr lang="en-US" sz="1200" dirty="0">
                <a:ea typeface="+mn-lt"/>
                <a:cs typeface="+mn-lt"/>
              </a:rPr>
              <a:t> the node that the pod is scheduled to </a:t>
            </a:r>
            <a:endParaRPr lang="en-US" sz="12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200" dirty="0">
                <a:ea typeface="+mn-lt"/>
                <a:cs typeface="+mn-lt"/>
              </a:rPr>
              <a:t> $ k get pods -n week9 -o wide</a:t>
            </a:r>
            <a:endParaRPr lang="en-US" sz="12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200" dirty="0">
                <a:ea typeface="+mn-lt"/>
                <a:cs typeface="+mn-lt"/>
              </a:rPr>
              <a:t>NAME      READY   STATUS    RESTARTS   AGE     IP               NODE                             NOMINATED NODE   READINESS GATES</a:t>
            </a:r>
            <a:endParaRPr lang="en-US" sz="12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200" dirty="0" err="1">
                <a:ea typeface="+mn-lt"/>
                <a:cs typeface="+mn-lt"/>
              </a:rPr>
              <a:t>mongodb</a:t>
            </a:r>
            <a:r>
              <a:rPr lang="en-US" sz="1200" dirty="0">
                <a:ea typeface="+mn-lt"/>
                <a:cs typeface="+mn-lt"/>
              </a:rPr>
              <a:t>   1/1     Running   0          5m42s   192.168.53.113   ip-192-168-40-207.ec2.internal   &lt;none&gt;           &lt;none&gt;</a:t>
            </a:r>
            <a:endParaRPr lang="en-US" sz="1200" dirty="0">
              <a:ea typeface="Calibri"/>
              <a:cs typeface="Calibri"/>
            </a:endParaRPr>
          </a:p>
          <a:p>
            <a:pPr>
              <a:buNone/>
            </a:pPr>
            <a:endParaRPr lang="en-US" sz="1200" dirty="0">
              <a:ea typeface="+mn-lt"/>
              <a:cs typeface="+mn-lt"/>
            </a:endParaRPr>
          </a:p>
          <a:p>
            <a:pPr>
              <a:buNone/>
            </a:pPr>
            <a:endParaRPr lang="en-US" sz="1200" dirty="0">
              <a:ea typeface="+mn-lt"/>
              <a:cs typeface="+mn-lt"/>
            </a:endParaRPr>
          </a:p>
          <a:p>
            <a:pPr>
              <a:buNone/>
            </a:pPr>
            <a:endParaRPr lang="en-US" sz="12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2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200" dirty="0"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1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95E08-2C42-DB60-C988-234A3A65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Calibri Light"/>
                <a:cs typeface="Calibri Light"/>
              </a:rPr>
              <a:t>HostPath</a:t>
            </a:r>
            <a:r>
              <a:rPr lang="en-US">
                <a:ea typeface="Calibri Light"/>
                <a:cs typeface="Calibri Light"/>
              </a:rPr>
              <a:t> with Amazon EBS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1269-6510-4A69-620D-6642EB21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# Provision Amazon EBS volume</a:t>
            </a:r>
          </a:p>
          <a:p>
            <a:pPr>
              <a:buNone/>
            </a:pPr>
            <a:r>
              <a:rPr lang="en-US" sz="1600" dirty="0">
                <a:ea typeface="+mn-lt"/>
                <a:cs typeface="+mn-lt"/>
              </a:rPr>
              <a:t>$ </a:t>
            </a:r>
            <a:r>
              <a:rPr lang="en-US" sz="1600" dirty="0" err="1">
                <a:ea typeface="+mn-lt"/>
                <a:cs typeface="+mn-lt"/>
              </a:rPr>
              <a:t>aws</a:t>
            </a:r>
            <a:r>
              <a:rPr lang="en-US" sz="1600" dirty="0">
                <a:ea typeface="+mn-lt"/>
                <a:cs typeface="+mn-lt"/>
              </a:rPr>
              <a:t> ec2 create-volume  --volume-type gp2  --size 80     --availability-zone us-east-1a</a:t>
            </a:r>
          </a:p>
          <a:p>
            <a:pPr>
              <a:buNone/>
            </a:pPr>
            <a:r>
              <a:rPr lang="en-US" sz="1600" dirty="0">
                <a:ea typeface="+mn-lt"/>
                <a:cs typeface="+mn-lt"/>
              </a:rPr>
              <a:t># Update the </a:t>
            </a:r>
            <a:r>
              <a:rPr lang="en-US" sz="1600" dirty="0" err="1">
                <a:ea typeface="+mn-lt"/>
                <a:cs typeface="+mn-lt"/>
              </a:rPr>
              <a:t>mongodb_aws.yaml</a:t>
            </a:r>
            <a:r>
              <a:rPr lang="en-US" sz="1600" dirty="0">
                <a:ea typeface="+mn-lt"/>
                <a:cs typeface="+mn-lt"/>
              </a:rPr>
              <a:t> with the value of the volume just created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$ </a:t>
            </a:r>
            <a:r>
              <a:rPr lang="en-US" sz="1600" dirty="0" err="1">
                <a:ea typeface="+mn-lt"/>
                <a:cs typeface="+mn-lt"/>
              </a:rPr>
              <a:t>kapply</a:t>
            </a:r>
            <a:r>
              <a:rPr lang="en-US" sz="1600" dirty="0">
                <a:ea typeface="+mn-lt"/>
                <a:cs typeface="+mn-lt"/>
              </a:rPr>
              <a:t> -f </a:t>
            </a:r>
            <a:r>
              <a:rPr lang="en-US" sz="1600" dirty="0" err="1">
                <a:ea typeface="+mn-lt"/>
                <a:cs typeface="+mn-lt"/>
              </a:rPr>
              <a:t>mongodb_aws.yaml</a:t>
            </a:r>
            <a:r>
              <a:rPr lang="en-US" sz="1600" dirty="0">
                <a:ea typeface="+mn-lt"/>
                <a:cs typeface="+mn-lt"/>
              </a:rPr>
              <a:t> -n week9  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 # Using it is hit and miss – what if the pod is not assigned to the node in the AZ of our Amazon EBS volume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#</a:t>
            </a:r>
            <a:r>
              <a:rPr lang="en-US" sz="1600" b="1" dirty="0">
                <a:ea typeface="+mn-lt"/>
                <a:cs typeface="+mn-lt"/>
              </a:rPr>
              <a:t> There should be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177021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2E78-F449-F889-9377-1DD69BB8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100">
                <a:ea typeface="Calibri Light"/>
                <a:cs typeface="Calibri Light"/>
              </a:rPr>
              <a:t>Why to have </a:t>
            </a:r>
            <a:r>
              <a:rPr lang="en-US" sz="3100" err="1">
                <a:ea typeface="Calibri Light"/>
                <a:cs typeface="Calibri Light"/>
              </a:rPr>
              <a:t>hostPath</a:t>
            </a:r>
            <a:r>
              <a:rPr lang="en-US" sz="3100">
                <a:ea typeface="Calibri Light"/>
                <a:cs typeface="Calibri Light"/>
              </a:rPr>
              <a:t> at all – Examine </a:t>
            </a:r>
            <a:r>
              <a:rPr lang="en-US" sz="3100" err="1">
                <a:ea typeface="Calibri Light"/>
                <a:cs typeface="Calibri Light"/>
              </a:rPr>
              <a:t>kube</a:t>
            </a:r>
            <a:r>
              <a:rPr lang="en-US" sz="3100">
                <a:ea typeface="Calibri Light"/>
                <a:cs typeface="Calibri Light"/>
              </a:rPr>
              <a:t>-proxy</a:t>
            </a: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DDA-E5D6-838F-09DF-9BA15E14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346960"/>
            <a:ext cx="3511590" cy="38768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# System pods are using </a:t>
            </a:r>
            <a:r>
              <a:rPr lang="en-US" sz="2000" dirty="0" err="1">
                <a:ea typeface="Calibri" panose="020F0502020204030204"/>
                <a:cs typeface="Calibri" panose="020F0502020204030204"/>
              </a:rPr>
              <a:t>hostPath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 extensively</a:t>
            </a: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ea typeface="+mn-lt"/>
                <a:cs typeface="+mn-lt"/>
              </a:rPr>
              <a:t>$ k get all –n </a:t>
            </a:r>
            <a:r>
              <a:rPr lang="en-US" sz="2000" dirty="0" err="1">
                <a:latin typeface="Consolas"/>
                <a:ea typeface="+mn-lt"/>
                <a:cs typeface="+mn-lt"/>
              </a:rPr>
              <a:t>kube</a:t>
            </a:r>
            <a:r>
              <a:rPr lang="en-US" sz="2000" dirty="0">
                <a:latin typeface="Consolas"/>
                <a:ea typeface="+mn-lt"/>
                <a:cs typeface="+mn-lt"/>
              </a:rPr>
              <a:t>-proxy</a:t>
            </a: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# Select any of the </a:t>
            </a:r>
            <a:r>
              <a:rPr lang="en-US" sz="2000" dirty="0" err="1">
                <a:ea typeface="+mn-lt"/>
                <a:cs typeface="+mn-lt"/>
              </a:rPr>
              <a:t>kube</a:t>
            </a:r>
            <a:r>
              <a:rPr lang="en-US" sz="2000" dirty="0">
                <a:ea typeface="+mn-lt"/>
                <a:cs typeface="+mn-lt"/>
              </a:rPr>
              <a:t>-proxy pods, the name of the pod will be </a:t>
            </a:r>
            <a:r>
              <a:rPr lang="en-US" sz="2000" dirty="0" err="1">
                <a:latin typeface="Consolas"/>
                <a:ea typeface="+mn-lt"/>
                <a:cs typeface="+mn-lt"/>
              </a:rPr>
              <a:t>kube</a:t>
            </a:r>
            <a:r>
              <a:rPr lang="en-US" sz="2000" dirty="0">
                <a:latin typeface="Consolas"/>
                <a:ea typeface="+mn-lt"/>
                <a:cs typeface="+mn-lt"/>
              </a:rPr>
              <a:t>-proxy-</a:t>
            </a:r>
            <a:r>
              <a:rPr lang="en-US" sz="2000" i="1" dirty="0">
                <a:latin typeface="Consolas"/>
                <a:ea typeface="+mn-lt"/>
                <a:cs typeface="+mn-lt"/>
              </a:rPr>
              <a:t>&lt;random string&gt;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ea typeface="+mn-lt"/>
                <a:cs typeface="+mn-lt"/>
              </a:rPr>
              <a:t>$ k describe pod/</a:t>
            </a:r>
            <a:r>
              <a:rPr lang="en-US" sz="2000" dirty="0" err="1">
                <a:latin typeface="Consolas"/>
                <a:ea typeface="+mn-lt"/>
                <a:cs typeface="+mn-lt"/>
              </a:rPr>
              <a:t>kube</a:t>
            </a:r>
            <a:r>
              <a:rPr lang="en-US" sz="2000" dirty="0">
                <a:latin typeface="Consolas"/>
                <a:ea typeface="+mn-lt"/>
                <a:cs typeface="+mn-lt"/>
              </a:rPr>
              <a:t>-proxy-&lt;random string&gt; -n </a:t>
            </a:r>
            <a:r>
              <a:rPr lang="en-US" sz="2000" dirty="0" err="1">
                <a:latin typeface="Consolas"/>
                <a:ea typeface="+mn-lt"/>
                <a:cs typeface="+mn-lt"/>
              </a:rPr>
              <a:t>kube</a:t>
            </a:r>
            <a:r>
              <a:rPr lang="en-US" sz="2000" dirty="0">
                <a:latin typeface="Consolas"/>
                <a:ea typeface="+mn-lt"/>
                <a:cs typeface="+mn-lt"/>
              </a:rPr>
              <a:t>-system</a:t>
            </a:r>
          </a:p>
          <a:p>
            <a:pPr marL="0" indent="0">
              <a:buNone/>
            </a:pPr>
            <a:endParaRPr lang="en-US" sz="2000" dirty="0">
              <a:latin typeface="Consolas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2AAA5D-8FC5-DF8D-56EA-D71FF35CF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095600"/>
            <a:ext cx="6019331" cy="26635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107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A8B86-EADA-3FA5-BCFD-644B883D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latin typeface="+mj-lt"/>
                <a:ea typeface="+mj-ea"/>
                <a:cs typeface="+mj-cs"/>
              </a:rPr>
              <a:t>Workshop 1 -  </a:t>
            </a:r>
            <a:r>
              <a:rPr lang="en-US" sz="7200"/>
              <a:t>The End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079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B08D2-6C21-AF4D-96A8-C2034ED0A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pPr algn="l"/>
            <a:r>
              <a:rPr lang="en-CA" sz="8000"/>
              <a:t>PV, PVC, and </a:t>
            </a:r>
            <a:r>
              <a:rPr lang="en-CA" sz="8000" err="1"/>
              <a:t>StorageClasses</a:t>
            </a:r>
            <a:endParaRPr lang="en-US" sz="8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695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A3C2C-EFB8-6C4C-8B0A-30C35004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Introducing PersistentVolumes and PersistentVolumeClaims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E97D3A-85B9-3741-A0A2-3F7C6D808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316" y="2427541"/>
            <a:ext cx="780026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38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1E0D7-3E26-BD4D-997A-BAE60660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PersistentVolume Manifest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A74E5-2FA9-7844-8650-E8186C50E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347" y="2427541"/>
            <a:ext cx="903420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497B5-D9B4-8D1C-A695-F738CCB9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2B29141-5CD0-90BC-B573-3C028B20F3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840274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81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DB7BC-ED42-4045-8786-EFBC28F3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Decoupling pods from the underlying storage technology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424685-1708-5A40-BA16-8F98EB888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941" y="961812"/>
            <a:ext cx="706951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2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6462D-30A8-1343-8963-95823AFE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3600"/>
              <a:t>Using PrsistentVolumes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0C7624-4EE8-46BB-BF12-769121B5D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2391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52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310CE-F7F9-0846-8419-0C634D1E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a PersistentVolumeClaim in a pod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F404F2-E4D0-E44B-AAA7-76E653EF7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42566"/>
            <a:ext cx="7225748" cy="41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87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742BC-F572-DC48-A0FB-8E44075B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Understanding the benefits of using </a:t>
            </a:r>
            <a:r>
              <a:rPr lang="en-US" sz="2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PersistentVolumes</a:t>
            </a: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claims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08A7E-8B0E-0F4F-8D26-4EF88F0AE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556765"/>
            <a:ext cx="7225748" cy="57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2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43269-2C3A-EC4A-A980-2290E946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Provisioning Automation: </a:t>
            </a:r>
            <a:r>
              <a:rPr lang="en-CA" sz="4000" b="1">
                <a:solidFill>
                  <a:srgbClr val="FFFFFF"/>
                </a:solidFill>
              </a:rPr>
              <a:t>Storage Class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A1FD-D954-B94D-AB67-BB4C6E666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CA" sz="2000"/>
              <a:t>What if we have multiple storage systems available? (e.g. NFS and iSCSI; or </a:t>
            </a:r>
            <a:r>
              <a:rPr lang="en-CA" sz="2000" err="1"/>
              <a:t>AzureFile</a:t>
            </a:r>
            <a:r>
              <a:rPr lang="en-CA" sz="2000"/>
              <a:t> and </a:t>
            </a:r>
            <a:r>
              <a:rPr lang="en-CA" sz="2000" err="1"/>
              <a:t>AzureDisk</a:t>
            </a:r>
            <a:r>
              <a:rPr lang="en-CA" sz="2000"/>
              <a:t>; or Cinder and </a:t>
            </a:r>
            <a:r>
              <a:rPr lang="en-CA" sz="2000" err="1"/>
              <a:t>Ceph</a:t>
            </a:r>
            <a:r>
              <a:rPr lang="en-CA" sz="2000"/>
              <a:t>...)</a:t>
            </a:r>
          </a:p>
          <a:p>
            <a:r>
              <a:rPr lang="en-CA" sz="2000"/>
              <a:t>What if we have a storage system with multiple tiers? (e.g. SAN with RAID1 and RAID5; general purpose vs. io optimized EBS...)</a:t>
            </a:r>
          </a:p>
          <a:p>
            <a:r>
              <a:rPr lang="en-CA" sz="2000"/>
              <a:t>Kubernetes lets us define </a:t>
            </a:r>
            <a:r>
              <a:rPr lang="en-CA" sz="2000" i="1"/>
              <a:t>storage classes</a:t>
            </a:r>
            <a:r>
              <a:rPr lang="en-CA" sz="2000"/>
              <a:t> to represent these(see if you have any available at the moment with </a:t>
            </a:r>
            <a:r>
              <a:rPr lang="en-CA" sz="2000" err="1">
                <a:highlight>
                  <a:srgbClr val="C0C0C0"/>
                </a:highlight>
              </a:rPr>
              <a:t>kubectl</a:t>
            </a:r>
            <a:r>
              <a:rPr lang="en-CA" sz="2000">
                <a:highlight>
                  <a:srgbClr val="C0C0C0"/>
                </a:highlight>
              </a:rPr>
              <a:t> get </a:t>
            </a:r>
            <a:r>
              <a:rPr lang="en-CA" sz="2000" err="1">
                <a:highlight>
                  <a:srgbClr val="C0C0C0"/>
                </a:highlight>
              </a:rPr>
              <a:t>storageclasses</a:t>
            </a:r>
            <a:r>
              <a:rPr lang="en-CA" sz="2000"/>
              <a:t>)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9443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B0F-C2B8-C540-A5CE-B6994384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/>
              <a:t>Using storage classes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25531-7F4A-E448-B178-0C4204590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Optionally, each PV and each PVC can reference a </a:t>
            </a:r>
            <a:r>
              <a:rPr lang="en-CA" err="1"/>
              <a:t>StorageClass</a:t>
            </a:r>
            <a:r>
              <a:rPr lang="en-CA"/>
              <a:t> (field </a:t>
            </a:r>
            <a:r>
              <a:rPr lang="en-CA" err="1"/>
              <a:t>spec.storageClassName</a:t>
            </a:r>
            <a:r>
              <a:rPr lang="en-CA"/>
              <a:t>)</a:t>
            </a:r>
          </a:p>
          <a:p>
            <a:r>
              <a:rPr lang="en-CA"/>
              <a:t>When creating a PVC, specifying a </a:t>
            </a:r>
            <a:r>
              <a:rPr lang="en-CA" err="1"/>
              <a:t>StorageClass</a:t>
            </a:r>
            <a:r>
              <a:rPr lang="en-CA"/>
              <a:t> means “use that particular storage system to provision the volume!”</a:t>
            </a:r>
          </a:p>
          <a:p>
            <a:r>
              <a:rPr lang="en-CA"/>
              <a:t>Storage classes are necessary for </a:t>
            </a:r>
            <a:r>
              <a:rPr lang="en-CA">
                <a:hlinkClick r:id="rId2"/>
              </a:rPr>
              <a:t>dynamic provisioning</a:t>
            </a:r>
            <a:r>
              <a:rPr lang="en-CA"/>
              <a:t> (but we can also ignore them and perform manual provisioning)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58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6CD30-B5B9-D543-A7B2-54E51210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82" y="456345"/>
            <a:ext cx="3111690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Storage Class Manifest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AF7C0-7B36-B145-855D-165A7E55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03" y="3749590"/>
            <a:ext cx="5502765" cy="1695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B2056-B7FB-6543-9CFD-65D8BFAC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03" y="2951224"/>
            <a:ext cx="2782554" cy="927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5AF1A-B325-B940-A93A-813079D18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003" y="641181"/>
            <a:ext cx="6459512" cy="16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B669-5A9D-6741-8C61-45DEB2CD3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Dynamic PersistentVolume Provisioning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ED8B8F-67B7-074A-8921-AFFC8A6B7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260" y="1675227"/>
            <a:ext cx="791747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06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29">
            <a:extLst>
              <a:ext uri="{FF2B5EF4-FFF2-40B4-BE49-F238E27FC236}">
                <a16:creationId xmlns:a16="http://schemas.microsoft.com/office/drawing/2014/main" id="{3987CAC5-608C-4637-9F4D-19E879782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05839"/>
            <a:ext cx="6858322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Workshop </a:t>
            </a:r>
            <a:r>
              <a:rPr lang="en-US" sz="4800" dirty="0">
                <a:solidFill>
                  <a:schemeClr val="tx2"/>
                </a:solidFill>
              </a:rPr>
              <a:t>2</a:t>
            </a:r>
            <a:r>
              <a:rPr lang="en-US" sz="48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en-US" sz="4800" dirty="0">
                <a:solidFill>
                  <a:schemeClr val="tx2"/>
                </a:solidFill>
              </a:rPr>
              <a:t>PV, PVC, </a:t>
            </a:r>
            <a:r>
              <a:rPr lang="en-US" sz="4800" dirty="0" err="1">
                <a:solidFill>
                  <a:schemeClr val="tx2"/>
                </a:solidFill>
              </a:rPr>
              <a:t>StorageClasses</a:t>
            </a:r>
            <a:endParaRPr lang="en-US" sz="4800" b="0" kern="1200" cap="all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31">
            <a:extLst>
              <a:ext uri="{FF2B5EF4-FFF2-40B4-BE49-F238E27FC236}">
                <a16:creationId xmlns:a16="http://schemas.microsoft.com/office/drawing/2014/main" id="{FB5ABED4-61CA-4171-AF06-7F3D59612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7038AD67-DDAB-47CB-9177-5DE55ED1B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35">
            <a:extLst>
              <a:ext uri="{FF2B5EF4-FFF2-40B4-BE49-F238E27FC236}">
                <a16:creationId xmlns:a16="http://schemas.microsoft.com/office/drawing/2014/main" id="{8BBC997F-3436-4A66-ABD7-075554AE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37">
            <a:extLst>
              <a:ext uri="{FF2B5EF4-FFF2-40B4-BE49-F238E27FC236}">
                <a16:creationId xmlns:a16="http://schemas.microsoft.com/office/drawing/2014/main" id="{7534DA17-9FF4-41C4-9EB3-0116A286C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614044"/>
            <a:ext cx="3703320" cy="574583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35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3FC9C-7095-B1BF-3FE6-8E1F0CBC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rgbClr val="FFFEFF"/>
                </a:solidFill>
              </a:rPr>
              <a:t>Amazon EBS backed Volume – Data persists independent of  the hosting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3D91B-50A4-14AA-92E8-2BCC587EF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Create </a:t>
            </a:r>
            <a:r>
              <a:rPr lang="en-US" dirty="0" err="1"/>
              <a:t>redis</a:t>
            </a:r>
            <a:r>
              <a:rPr lang="en-US" dirty="0"/>
              <a:t> deployment, service and PVC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get </a:t>
            </a:r>
            <a:r>
              <a:rPr lang="en-US" dirty="0" err="1">
                <a:ea typeface="+mn-lt"/>
                <a:cs typeface="+mn-lt"/>
              </a:rPr>
              <a:t>sc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create ns week9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apply -f </a:t>
            </a:r>
            <a:r>
              <a:rPr lang="en-US" dirty="0" err="1">
                <a:ea typeface="+mn-lt"/>
                <a:cs typeface="+mn-lt"/>
              </a:rPr>
              <a:t>redis_service.yaml</a:t>
            </a:r>
            <a:r>
              <a:rPr lang="en-US" dirty="0">
                <a:ea typeface="+mn-lt"/>
                <a:cs typeface="+mn-lt"/>
              </a:rPr>
              <a:t> -n week9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apply -f </a:t>
            </a:r>
            <a:r>
              <a:rPr lang="en-US" dirty="0" err="1">
                <a:ea typeface="+mn-lt"/>
                <a:cs typeface="+mn-lt"/>
              </a:rPr>
              <a:t>redis_pvc.yaml</a:t>
            </a:r>
            <a:r>
              <a:rPr lang="en-US" dirty="0">
                <a:ea typeface="+mn-lt"/>
                <a:cs typeface="+mn-lt"/>
              </a:rPr>
              <a:t> -n week9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Review the created PVC and PV, describe the created PV and PVC</a:t>
            </a:r>
          </a:p>
          <a:p>
            <a:pPr marL="0" indent="0">
              <a:buNone/>
            </a:pPr>
            <a:r>
              <a:rPr lang="en-US" dirty="0"/>
              <a:t>$ k get </a:t>
            </a:r>
            <a:r>
              <a:rPr lang="en-US" dirty="0" err="1"/>
              <a:t>pvc</a:t>
            </a:r>
            <a:r>
              <a:rPr lang="en-US" dirty="0"/>
              <a:t> –n week9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 k apply -f </a:t>
            </a:r>
            <a:r>
              <a:rPr lang="en-US" dirty="0" err="1">
                <a:ea typeface="+mn-lt"/>
                <a:cs typeface="+mn-lt"/>
              </a:rPr>
              <a:t>redis_deployment.yaml</a:t>
            </a:r>
            <a:r>
              <a:rPr lang="en-US" dirty="0">
                <a:ea typeface="+mn-lt"/>
                <a:cs typeface="+mn-lt"/>
              </a:rPr>
              <a:t> -n week9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Add PVC mount to Redis deployment manifest and redeploy Redis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delete deployment </a:t>
            </a:r>
            <a:r>
              <a:rPr lang="en-US" dirty="0" err="1">
                <a:ea typeface="+mn-lt"/>
                <a:cs typeface="+mn-lt"/>
              </a:rPr>
              <a:t>redis</a:t>
            </a:r>
            <a:r>
              <a:rPr lang="en-US" dirty="0">
                <a:ea typeface="+mn-lt"/>
                <a:cs typeface="+mn-lt"/>
              </a:rPr>
              <a:t> -n week9 </a:t>
            </a:r>
            <a:endParaRPr lang="en-US" dirty="0"/>
          </a:p>
          <a:p>
            <a:pPr marL="305435" indent="-305435">
              <a:buNone/>
            </a:pPr>
            <a:r>
              <a:rPr lang="en-US" dirty="0">
                <a:ea typeface="+mn-lt"/>
                <a:cs typeface="+mn-lt"/>
              </a:rPr>
              <a:t>$ k apply -f </a:t>
            </a:r>
            <a:r>
              <a:rPr lang="en-US" dirty="0" err="1">
                <a:ea typeface="+mn-lt"/>
                <a:cs typeface="+mn-lt"/>
              </a:rPr>
              <a:t>redis_deployment.yaml</a:t>
            </a:r>
            <a:r>
              <a:rPr lang="en-US" dirty="0">
                <a:ea typeface="+mn-lt"/>
                <a:cs typeface="+mn-lt"/>
              </a:rPr>
              <a:t> -n week9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2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91A07-A685-AFB6-755C-6EC3CA16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FFFEFF"/>
                </a:solidFill>
                <a:ea typeface="+mj-lt"/>
                <a:cs typeface="+mj-lt"/>
              </a:rPr>
              <a:t>Volumes: hostPath</a:t>
            </a:r>
            <a:endParaRPr lang="en-US" sz="2400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81793-41C7-5EEF-9927-AB0DC2CA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First persistent storage – not deleted when the pod is deleted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hostPath should not be used to store application's data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Used by pods to get access to host data, e.g. </a:t>
            </a:r>
            <a:r>
              <a:rPr lang="en-US" err="1">
                <a:ea typeface="+mn-lt"/>
                <a:cs typeface="+mn-lt"/>
              </a:rPr>
              <a:t>kubeconfig</a:t>
            </a:r>
            <a:r>
              <a:rPr lang="en-US">
                <a:ea typeface="+mn-lt"/>
                <a:cs typeface="+mn-lt"/>
              </a:rPr>
              <a:t> or /var/log or OS devices through file system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Used as a persistent volume in simulated clusters like "kind" and "</a:t>
            </a:r>
            <a:r>
              <a:rPr lang="en-US" err="1">
                <a:ea typeface="+mn-lt"/>
                <a:cs typeface="+mn-lt"/>
              </a:rPr>
              <a:t>minikube</a:t>
            </a:r>
            <a:r>
              <a:rPr lang="en-US">
                <a:ea typeface="+mn-lt"/>
                <a:cs typeface="+mn-lt"/>
              </a:rPr>
              <a:t>" 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Stored on a specific node – is it suitable for DB storage?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What if we need to persist data in a cluster with multiple worker nodes?</a:t>
            </a:r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2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A280A-2896-6545-5737-CCCD9A37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3400">
                <a:solidFill>
                  <a:srgbClr val="FFFEFF"/>
                </a:solidFill>
              </a:rPr>
              <a:t>Store data in </a:t>
            </a:r>
            <a:r>
              <a:rPr lang="en-US" sz="3400" err="1">
                <a:solidFill>
                  <a:srgbClr val="FFFEFF"/>
                </a:solidFill>
              </a:rPr>
              <a:t>redis</a:t>
            </a:r>
            <a:r>
              <a:rPr lang="en-US" sz="3400">
                <a:solidFill>
                  <a:srgbClr val="FFFEFF"/>
                </a:solidFill>
              </a:rPr>
              <a:t> and Recreate  the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4F684-28CB-A7A8-F681-C3471821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# Run </a:t>
            </a:r>
            <a:r>
              <a:rPr lang="en-US" sz="1400" dirty="0" err="1"/>
              <a:t>redis</a:t>
            </a:r>
            <a:r>
              <a:rPr lang="en-US" sz="1400" dirty="0"/>
              <a:t> cli client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$ </a:t>
            </a:r>
            <a:r>
              <a:rPr lang="en-US" sz="1400" dirty="0" err="1">
                <a:ea typeface="+mn-lt"/>
                <a:cs typeface="+mn-lt"/>
              </a:rPr>
              <a:t>kubectl</a:t>
            </a:r>
            <a:r>
              <a:rPr lang="en-US" sz="1400" dirty="0">
                <a:ea typeface="+mn-lt"/>
                <a:cs typeface="+mn-lt"/>
              </a:rPr>
              <a:t> run </a:t>
            </a:r>
            <a:r>
              <a:rPr lang="en-US" sz="1400" dirty="0" err="1">
                <a:ea typeface="+mn-lt"/>
                <a:cs typeface="+mn-lt"/>
              </a:rPr>
              <a:t>redis</a:t>
            </a:r>
            <a:r>
              <a:rPr lang="en-US" sz="1400" dirty="0">
                <a:ea typeface="+mn-lt"/>
                <a:cs typeface="+mn-lt"/>
              </a:rPr>
              <a:t>-cli --rm -</a:t>
            </a:r>
            <a:r>
              <a:rPr lang="en-US" sz="1400" dirty="0" err="1">
                <a:ea typeface="+mn-lt"/>
                <a:cs typeface="+mn-lt"/>
              </a:rPr>
              <a:t>ti</a:t>
            </a:r>
            <a:r>
              <a:rPr lang="en-US" sz="1400" dirty="0">
                <a:ea typeface="+mn-lt"/>
                <a:cs typeface="+mn-lt"/>
              </a:rPr>
              <a:t> --image=redis:3.2.5 --restart=Never -- /bin/</a:t>
            </a:r>
            <a:r>
              <a:rPr lang="en-US" sz="1400" dirty="0" err="1">
                <a:ea typeface="+mn-lt"/>
                <a:cs typeface="+mn-lt"/>
              </a:rPr>
              <a:t>sh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# </a:t>
            </a:r>
            <a:r>
              <a:rPr lang="en-US" sz="1400" dirty="0" err="1">
                <a:ea typeface="+mn-lt"/>
                <a:cs typeface="+mn-lt"/>
              </a:rPr>
              <a:t>redis</a:t>
            </a:r>
            <a:r>
              <a:rPr lang="en-US" sz="1400" dirty="0">
                <a:ea typeface="+mn-lt"/>
                <a:cs typeface="+mn-lt"/>
              </a:rPr>
              <a:t>-cli -h redis.week9.svc.cluster.local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&gt; set foo bar</a:t>
            </a:r>
            <a:endParaRPr lang="en-US" sz="1400" dirty="0"/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&gt; get foo</a:t>
            </a: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"bar"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&gt; quit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# Delete the pod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$ k delete pod-xxx </a:t>
            </a:r>
            <a:r>
              <a:rPr lang="en-US" sz="1400" dirty="0" err="1">
                <a:ea typeface="+mn-lt"/>
                <a:cs typeface="+mn-lt"/>
              </a:rPr>
              <a:t>redis</a:t>
            </a:r>
            <a:r>
              <a:rPr lang="en-US" sz="1400" dirty="0">
                <a:ea typeface="+mn-lt"/>
                <a:cs typeface="+mn-lt"/>
              </a:rPr>
              <a:t> -n week9 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/>
              <a:t># Notice if the pod got rescheduled to another node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/>
              <a:t>$ k get pods –n week9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/>
              <a:t># run </a:t>
            </a:r>
            <a:r>
              <a:rPr lang="en-US" sz="1400" dirty="0" err="1"/>
              <a:t>redis</a:t>
            </a:r>
            <a:r>
              <a:rPr lang="en-US" sz="1400" dirty="0"/>
              <a:t> cli and verify that data is still </a:t>
            </a:r>
            <a:r>
              <a:rPr lang="en-US" sz="1400" dirty="0" err="1"/>
              <a:t>availble</a:t>
            </a:r>
            <a:r>
              <a:rPr lang="en-US" sz="1400" dirty="0"/>
              <a:t> when the pod gets rescheduled to another node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$  </a:t>
            </a:r>
            <a:r>
              <a:rPr lang="en-US" sz="1400" dirty="0" err="1">
                <a:ea typeface="+mn-lt"/>
                <a:cs typeface="+mn-lt"/>
              </a:rPr>
              <a:t>kubectl</a:t>
            </a:r>
            <a:r>
              <a:rPr lang="en-US" sz="1400" dirty="0">
                <a:ea typeface="+mn-lt"/>
                <a:cs typeface="+mn-lt"/>
              </a:rPr>
              <a:t> run </a:t>
            </a:r>
            <a:r>
              <a:rPr lang="en-US" sz="1400" dirty="0" err="1">
                <a:ea typeface="+mn-lt"/>
                <a:cs typeface="+mn-lt"/>
              </a:rPr>
              <a:t>redis</a:t>
            </a:r>
            <a:r>
              <a:rPr lang="en-US" sz="1400" dirty="0">
                <a:ea typeface="+mn-lt"/>
                <a:cs typeface="+mn-lt"/>
              </a:rPr>
              <a:t>-cli --rm -</a:t>
            </a:r>
            <a:r>
              <a:rPr lang="en-US" sz="1400" dirty="0" err="1">
                <a:ea typeface="+mn-lt"/>
                <a:cs typeface="+mn-lt"/>
              </a:rPr>
              <a:t>ti</a:t>
            </a:r>
            <a:r>
              <a:rPr lang="en-US" sz="1400" dirty="0">
                <a:ea typeface="+mn-lt"/>
                <a:cs typeface="+mn-lt"/>
              </a:rPr>
              <a:t> --image=redis:3.2.5 --restart=Never -- /bin/bash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# </a:t>
            </a:r>
            <a:r>
              <a:rPr lang="en-US" sz="1400" dirty="0" err="1">
                <a:ea typeface="+mn-lt"/>
                <a:cs typeface="+mn-lt"/>
              </a:rPr>
              <a:t>redis</a:t>
            </a:r>
            <a:r>
              <a:rPr lang="en-US" sz="1400" dirty="0">
                <a:ea typeface="+mn-lt"/>
                <a:cs typeface="+mn-lt"/>
              </a:rPr>
              <a:t>-cli -h redis.week9.svc.cluster.local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/>
              <a:t>&gt; get foo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29">
            <a:extLst>
              <a:ext uri="{FF2B5EF4-FFF2-40B4-BE49-F238E27FC236}">
                <a16:creationId xmlns:a16="http://schemas.microsoft.com/office/drawing/2014/main" id="{3987CAC5-608C-4637-9F4D-19E879782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05839"/>
            <a:ext cx="6858322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Workshop </a:t>
            </a:r>
            <a:r>
              <a:rPr lang="en-US" sz="4800">
                <a:solidFill>
                  <a:schemeClr val="tx2"/>
                </a:solidFill>
              </a:rPr>
              <a:t>2 </a:t>
            </a:r>
            <a:r>
              <a:rPr lang="en-US" sz="4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en-US" sz="4800">
                <a:solidFill>
                  <a:schemeClr val="tx2"/>
                </a:solidFill>
              </a:rPr>
              <a:t>The End</a:t>
            </a:r>
            <a:endParaRPr lang="en-US" sz="4800" b="0" kern="1200" cap="all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31">
            <a:extLst>
              <a:ext uri="{FF2B5EF4-FFF2-40B4-BE49-F238E27FC236}">
                <a16:creationId xmlns:a16="http://schemas.microsoft.com/office/drawing/2014/main" id="{FB5ABED4-61CA-4171-AF06-7F3D59612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7038AD67-DDAB-47CB-9177-5DE55ED1B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35">
            <a:extLst>
              <a:ext uri="{FF2B5EF4-FFF2-40B4-BE49-F238E27FC236}">
                <a16:creationId xmlns:a16="http://schemas.microsoft.com/office/drawing/2014/main" id="{8BBC997F-3436-4A66-ABD7-075554AE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37">
            <a:extLst>
              <a:ext uri="{FF2B5EF4-FFF2-40B4-BE49-F238E27FC236}">
                <a16:creationId xmlns:a16="http://schemas.microsoft.com/office/drawing/2014/main" id="{7534DA17-9FF4-41C4-9EB3-0116A286C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614044"/>
            <a:ext cx="3703320" cy="574583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99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38DA1-C72A-A3ED-7493-AD965C45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deploying clustered applications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5877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0BB0D3-B22F-4D2D-9552-E337CF2E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SCALING PODS  that reference Persistent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AC7E-C68C-8336-131B-54017E5E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All the replicas in the </a:t>
            </a:r>
            <a:r>
              <a:rPr lang="en-US" err="1"/>
              <a:t>replicaset</a:t>
            </a:r>
            <a:r>
              <a:rPr lang="en-US"/>
              <a:t> are identical</a:t>
            </a:r>
          </a:p>
          <a:p>
            <a:pPr marL="305435" indent="-305435"/>
            <a:r>
              <a:rPr lang="en-US"/>
              <a:t>All pods in the </a:t>
            </a:r>
            <a:r>
              <a:rPr lang="en-US" err="1"/>
              <a:t>replicaset</a:t>
            </a:r>
            <a:r>
              <a:rPr lang="en-US"/>
              <a:t> will reference the same volume since volume are defined at a pod level</a:t>
            </a:r>
          </a:p>
          <a:p>
            <a:pPr marL="305435" indent="-305435"/>
            <a:r>
              <a:rPr lang="en-US"/>
              <a:t>What we are deploying a stateful application (DB) and ach replica needs to have an </a:t>
            </a:r>
            <a:r>
              <a:rPr lang="en-US" b="1"/>
              <a:t>independent </a:t>
            </a:r>
            <a:r>
              <a:rPr lang="en-US"/>
              <a:t>storage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846B07F-4975-D99D-8CAD-80631ADB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918" y="4149588"/>
            <a:ext cx="6759500" cy="21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2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3A64-ADAC-F248-EB7B-1A069A1F1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Stable network identity for pods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90B304-1472-4839-C530-840B6E26C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311220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29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9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1329-47D5-0E53-09CB-BDCBE539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err="1"/>
              <a:t>Statefulsets</a:t>
            </a:r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2F9B12F-D7D7-50A9-FE5B-95665013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81" y="2499053"/>
            <a:ext cx="4546375" cy="34053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052A5-6D8A-5AA8-6E41-CF2940BBC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3"/>
              </a:rPr>
              <a:t>StatefulSet</a:t>
            </a:r>
            <a:r>
              <a:rPr lang="en-US">
                <a:ea typeface="+mn-lt"/>
                <a:cs typeface="+mn-lt"/>
              </a:rPr>
              <a:t> manages the deployment and scaling of a set of Pods, and provides guarantees about the ordering and uniqueness of these Pods, suitable for applications that require one or more of the following.</a:t>
            </a:r>
          </a:p>
          <a:p>
            <a:pPr marL="305435" indent="-305435">
              <a:buNone/>
            </a:pPr>
            <a:r>
              <a:rPr lang="en-US">
                <a:ea typeface="+mn-lt"/>
                <a:cs typeface="+mn-lt"/>
              </a:rPr>
              <a:t>Applications are treated as non-fungible individuals, with each one having a stable name and state. (pets vs cattle analogy)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Stable, unique network identifiers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Stable, persistent storage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Ordered, graceful deployment and scaling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Ordered, automated rolling updates</a:t>
            </a:r>
            <a:endParaRPr lang="en-US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3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36C5B-E7D4-E7F5-9F74-DBCAEE1A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Sttatefulsets vs replicasets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1CB48-30BF-91C4-1693-0D12998F4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Pods in </a:t>
            </a:r>
            <a:r>
              <a:rPr lang="en-US" err="1"/>
              <a:t>ReplicaSet</a:t>
            </a:r>
            <a:r>
              <a:rPr lang="en-US"/>
              <a:t> are like cattle. They are indistinguishable and replaceable. If the pod dies a new pod with anew IP/hostname and data is created.</a:t>
            </a:r>
          </a:p>
          <a:p>
            <a:pPr marL="305435" indent="-305435"/>
            <a:r>
              <a:rPr lang="en-US"/>
              <a:t>Pods in Stateful sets are like pets. When a "pet" dies, it needs to be resurrected with the same name, IP and data. Pods in </a:t>
            </a:r>
            <a:r>
              <a:rPr lang="en-US" err="1"/>
              <a:t>Statefulsets</a:t>
            </a:r>
            <a:r>
              <a:rPr lang="en-US"/>
              <a:t> are not replicas of each other. They can have individual volumes (data).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FDE667F-4334-1EEE-C583-A6A92143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70" y="4188426"/>
            <a:ext cx="7183597" cy="21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6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F6276-2B6C-E86A-111F-064280B6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30" y="702156"/>
            <a:ext cx="7368978" cy="1188720"/>
          </a:xfrm>
        </p:spPr>
        <p:txBody>
          <a:bodyPr>
            <a:normAutofit/>
          </a:bodyPr>
          <a:lstStyle/>
          <a:p>
            <a:r>
              <a:rPr lang="en-US"/>
              <a:t>Exposing </a:t>
            </a:r>
            <a:r>
              <a:rPr lang="en-US" err="1"/>
              <a:t>Statefulsets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8DED2CD-CFE7-FD7C-A418-71ACEE75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203392"/>
            <a:ext cx="3194595" cy="45129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11002-47DC-76AD-5BCC-F2E10E9F0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829" y="2340864"/>
            <a:ext cx="7019005" cy="3634486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Headless service, </a:t>
            </a:r>
            <a:r>
              <a:rPr lang="en-US" err="1"/>
              <a:t>ClusterIP</a:t>
            </a:r>
            <a:r>
              <a:rPr lang="en-US"/>
              <a:t>: None</a:t>
            </a:r>
          </a:p>
          <a:p>
            <a:pPr marL="305435" indent="-305435"/>
            <a:r>
              <a:rPr lang="en-US"/>
              <a:t>Each pod has its own DNS </a:t>
            </a:r>
            <a:r>
              <a:rPr lang="en-US" err="1"/>
              <a:t>enty</a:t>
            </a:r>
            <a:r>
              <a:rPr lang="en-US"/>
              <a:t>, e.g. </a:t>
            </a:r>
            <a:r>
              <a:rPr lang="en-US">
                <a:ea typeface="+mn-lt"/>
                <a:cs typeface="+mn-lt"/>
              </a:rPr>
              <a:t>a-0.foo.default.svc.cluster.local</a:t>
            </a:r>
            <a:endParaRPr lang="en-US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6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B8208-DCB0-0B2C-BC33-592A8B25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rgbClr val="FFFFFF"/>
                </a:solidFill>
              </a:rPr>
              <a:t>Adding volumes  to </a:t>
            </a:r>
            <a:r>
              <a:rPr lang="en-US" sz="2800" err="1">
                <a:solidFill>
                  <a:srgbClr val="FFFFFF"/>
                </a:solidFill>
              </a:rPr>
              <a:t>statefulset's</a:t>
            </a:r>
            <a:r>
              <a:rPr lang="en-US" sz="2800">
                <a:solidFill>
                  <a:srgbClr val="FFFFFF"/>
                </a:solidFill>
              </a:rPr>
              <a:t>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DC3B-E7F4-AAB2-866F-CA7E48E0B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Storage needs to be persistent and decoupled from pods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Each pod needs to reference a different PVC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PVCs need to be created by Statefulset and not separately as we did for the stateless pods</a:t>
            </a:r>
          </a:p>
          <a:p>
            <a:pPr marL="305435" indent="-305435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E70ADD4-D1A1-4D6C-0AF3-333B3DC1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2190623"/>
            <a:ext cx="6831503" cy="24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88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88000">
              <a:schemeClr val="bg1">
                <a:shade val="94000"/>
                <a:satMod val="110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Workshop 3 </a:t>
            </a:r>
            <a:br>
              <a:rPr lang="en-US" sz="4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800" b="0" kern="1200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statefulsets</a:t>
            </a:r>
            <a:endParaRPr lang="en-US" sz="4800" b="0" kern="1200" cap="all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en-US" sz="4800" b="0" kern="1200" cap="all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978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E68EB-6EF6-ACE2-B0A0-25D9FDD5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err="1">
                <a:ea typeface="Calibri Light"/>
                <a:cs typeface="Calibri Light"/>
              </a:rPr>
              <a:t>hostPath</a:t>
            </a:r>
            <a:r>
              <a:rPr lang="en-US" sz="3600">
                <a:ea typeface="Calibri Light"/>
                <a:cs typeface="Calibri Light"/>
              </a:rPr>
              <a:t> Concerns</a:t>
            </a:r>
            <a:endParaRPr lang="en-US" sz="3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F933BF-BD45-02BF-D412-76785A7AF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041990"/>
              </p:ext>
            </p:extLst>
          </p:nvPr>
        </p:nvGraphicFramePr>
        <p:xfrm>
          <a:off x="666914" y="1771258"/>
          <a:ext cx="5988512" cy="4405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Picture 3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4ACB42-5E5B-E8C2-AC61-BA6298162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1" y="3905706"/>
            <a:ext cx="5181599" cy="17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5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A2333-2A2C-12EE-7545-E0B0CBE24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Application functionality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4FC57A-04BC-44CB-B522-C6ACFD05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On "POST", store the data in a local file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On GET, return the hostname and the content of the file</a:t>
            </a:r>
          </a:p>
          <a:p>
            <a:pPr marL="305435" indent="-305435"/>
            <a:r>
              <a:rPr lang="en-US">
                <a:ea typeface="+mn-lt"/>
                <a:cs typeface="+mn-lt"/>
                <a:hlinkClick r:id="rId3"/>
              </a:rPr>
              <a:t>https://github.com/luksa/kubernetes-in-action/blob/master/Chapter10/kubia-pet-image/app.js</a:t>
            </a:r>
          </a:p>
          <a:p>
            <a:pPr marL="305435" indent="-305435"/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ADA352-4E22-3A46-FC03-31D94D88E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231" y="1319606"/>
            <a:ext cx="6831503" cy="42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40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E4EA-8232-579E-C64C-5DE5ACDE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creating?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E331C-B6C1-4397-3568-11D5A7BE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err="1"/>
              <a:t>StatefulSet</a:t>
            </a:r>
          </a:p>
          <a:p>
            <a:pPr marL="305435" indent="-305435"/>
            <a:r>
              <a:rPr lang="en-US"/>
              <a:t>Governing service</a:t>
            </a:r>
          </a:p>
          <a:p>
            <a:pPr marL="305435" indent="-305435"/>
            <a:r>
              <a:rPr lang="en-US" err="1"/>
              <a:t>PersistentVolumeClaims</a:t>
            </a:r>
            <a:r>
              <a:rPr lang="en-US"/>
              <a:t> as part of </a:t>
            </a:r>
            <a:r>
              <a:rPr lang="en-US" err="1"/>
              <a:t>StatefulSet</a:t>
            </a:r>
            <a:r>
              <a:rPr lang="en-US"/>
              <a:t> manifest. Volume provisioning will be handled by AWS EBS provisioner if we use default </a:t>
            </a:r>
            <a:r>
              <a:rPr lang="en-US" err="1"/>
              <a:t>StorageClass</a:t>
            </a:r>
            <a:r>
              <a:rPr lang="en-US"/>
              <a:t> gp2.</a:t>
            </a:r>
          </a:p>
          <a:p>
            <a:pPr marL="305435" indent="-305435"/>
            <a:r>
              <a:rPr lang="en-US">
                <a:ea typeface="+mn-lt"/>
                <a:cs typeface="+mn-lt"/>
                <a:hlinkClick r:id="rId2"/>
              </a:rPr>
              <a:t>https://github.com/luksa/kubernetes-in-action/blob/master/Chapter10/kubia-statefulset.yaml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4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3D930-D66E-C840-D72F-2F8A24ED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Deployment - </a:t>
            </a:r>
            <a:r>
              <a:rPr lang="en-US" err="1"/>
              <a:t>statefulset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D01C8DB-C738-EFFA-AFA2-2F49661A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8" y="3151091"/>
            <a:ext cx="4748741" cy="2101317"/>
          </a:xfrm>
          <a:prstGeom prst="rect">
            <a:avLst/>
          </a:prstGeom>
        </p:spPr>
      </p:pic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5BBD2482-D24F-07D4-97EE-3F8A0310B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/>
              <a:t># Pods are created one by one, unlike </a:t>
            </a:r>
            <a:r>
              <a:rPr lang="en-US" dirty="0" err="1"/>
              <a:t>replicaset</a:t>
            </a:r>
            <a:r>
              <a:rPr lang="en-US" dirty="0"/>
              <a:t> where all pods are created at once</a:t>
            </a:r>
          </a:p>
          <a:p>
            <a:pPr marL="305435" indent="-305435"/>
            <a:r>
              <a:rPr lang="en-US" dirty="0"/>
              <a:t>$ k create –f </a:t>
            </a:r>
            <a:r>
              <a:rPr lang="en-US" dirty="0" err="1"/>
              <a:t>kubia-statefulset.yaml</a:t>
            </a:r>
            <a:endParaRPr lang="en-US" dirty="0"/>
          </a:p>
          <a:p>
            <a:pPr marL="305435" indent="-305435"/>
            <a:r>
              <a:rPr lang="en-US" dirty="0"/>
              <a:t>$ k get </a:t>
            </a:r>
            <a:r>
              <a:rPr lang="en-US" dirty="0" err="1"/>
              <a:t>pvc</a:t>
            </a:r>
            <a:r>
              <a:rPr lang="en-US" dirty="0"/>
              <a:t> </a:t>
            </a:r>
          </a:p>
          <a:p>
            <a:pPr marL="305435" indent="-305435"/>
            <a:r>
              <a:rPr lang="en-US" dirty="0"/>
              <a:t>$ k get </a:t>
            </a:r>
            <a:r>
              <a:rPr lang="en-US" dirty="0" err="1"/>
              <a:t>pv</a:t>
            </a:r>
            <a:endParaRPr lang="en-US" dirty="0"/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70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C8E72-4FC1-11AC-0EC8-EE48F310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Communicating with  the application  via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9D173-E211-3A4B-CDBE-A37D4E0C7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$ </a:t>
            </a:r>
            <a:r>
              <a:rPr lang="en-US" dirty="0" err="1">
                <a:ea typeface="+mn-lt"/>
                <a:cs typeface="+mn-lt"/>
              </a:rPr>
              <a:t>kubectl</a:t>
            </a:r>
            <a:r>
              <a:rPr lang="en-US" dirty="0">
                <a:ea typeface="+mn-lt"/>
                <a:cs typeface="+mn-lt"/>
              </a:rPr>
              <a:t> proxy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$ curl localhost:8001/</a:t>
            </a:r>
            <a:r>
              <a:rPr lang="en-US" dirty="0" err="1">
                <a:ea typeface="+mn-lt"/>
                <a:cs typeface="+mn-lt"/>
              </a:rPr>
              <a:t>api</a:t>
            </a:r>
            <a:r>
              <a:rPr lang="en-US" dirty="0">
                <a:ea typeface="+mn-lt"/>
                <a:cs typeface="+mn-lt"/>
              </a:rPr>
              <a:t>/v1/namespaces/default/pods/kubia-0/proxy/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curl -X POST -d "Hey there! This greeting was submitted to kubia-0."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curl -X POST -d "Hey there! This greeting was submitted to kubia-0." localhost:8001/</a:t>
            </a:r>
            <a:r>
              <a:rPr lang="en-US" dirty="0" err="1">
                <a:ea typeface="+mn-lt"/>
                <a:cs typeface="+mn-lt"/>
              </a:rPr>
              <a:t>api</a:t>
            </a:r>
            <a:r>
              <a:rPr lang="en-US" dirty="0">
                <a:ea typeface="+mn-lt"/>
                <a:cs typeface="+mn-lt"/>
              </a:rPr>
              <a:t>/v1/namespaces/default/pods/kubia-0/proxy/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curl localhost:8001/</a:t>
            </a:r>
            <a:r>
              <a:rPr lang="en-US" dirty="0" err="1">
                <a:ea typeface="+mn-lt"/>
                <a:cs typeface="+mn-lt"/>
              </a:rPr>
              <a:t>api</a:t>
            </a:r>
            <a:r>
              <a:rPr lang="en-US" dirty="0">
                <a:ea typeface="+mn-lt"/>
                <a:cs typeface="+mn-lt"/>
              </a:rPr>
              <a:t>/v1/namespaces/default/pods/kubia-0/proxy/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curl localhost:8001/</a:t>
            </a:r>
            <a:r>
              <a:rPr lang="en-US" dirty="0" err="1">
                <a:ea typeface="+mn-lt"/>
                <a:cs typeface="+mn-lt"/>
              </a:rPr>
              <a:t>api</a:t>
            </a:r>
            <a:r>
              <a:rPr lang="en-US" dirty="0">
                <a:ea typeface="+mn-lt"/>
                <a:cs typeface="+mn-lt"/>
              </a:rPr>
              <a:t>/v1/namespaces/default/pods/kubia-1/proxy/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05435" indent="-305435"/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B694F37-DC59-F49D-926C-C38CCAD4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70" y="4305160"/>
            <a:ext cx="7183597" cy="18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6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A5397-9C4B-B2AA-C928-08C1B4D4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DELETING A STATEFUL POD  TO SEE IF  THE RESCHEDULED POD IS REATTACHED TO THE SAME STORAGE</a:t>
            </a:r>
            <a:endParaRPr lang="en-US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5C5F-9150-3147-EB3D-D6A29B64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$ </a:t>
            </a:r>
            <a:r>
              <a:rPr lang="en-US" dirty="0" err="1">
                <a:ea typeface="+mn-lt"/>
                <a:cs typeface="+mn-lt"/>
              </a:rPr>
              <a:t>kubectl</a:t>
            </a:r>
            <a:r>
              <a:rPr lang="en-US" dirty="0">
                <a:ea typeface="+mn-lt"/>
                <a:cs typeface="+mn-lt"/>
              </a:rPr>
              <a:t> delete po kubia-0 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$ </a:t>
            </a:r>
            <a:r>
              <a:rPr lang="en-US" dirty="0" err="1">
                <a:ea typeface="+mn-lt"/>
                <a:cs typeface="+mn-lt"/>
              </a:rPr>
              <a:t>kubectl</a:t>
            </a:r>
            <a:r>
              <a:rPr lang="en-US" dirty="0">
                <a:ea typeface="+mn-lt"/>
                <a:cs typeface="+mn-lt"/>
              </a:rPr>
              <a:t> get po # Execute a few times</a:t>
            </a: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$ curl localhost:8001/</a:t>
            </a:r>
            <a:r>
              <a:rPr lang="en-US" dirty="0" err="1">
                <a:ea typeface="+mn-lt"/>
                <a:cs typeface="+mn-lt"/>
              </a:rPr>
              <a:t>api</a:t>
            </a:r>
            <a:r>
              <a:rPr lang="en-US" dirty="0">
                <a:ea typeface="+mn-lt"/>
                <a:cs typeface="+mn-lt"/>
              </a:rPr>
              <a:t>/v1/namespaces/default/pods/kubia-0/proxy/</a:t>
            </a:r>
            <a:endParaRPr lang="en-US" dirty="0"/>
          </a:p>
          <a:p>
            <a:pPr marL="305435" indent="-305435"/>
            <a:r>
              <a:rPr lang="en-US" dirty="0"/>
              <a:t># persistent volume gets re-attached to a "new" kibia-0 pod</a:t>
            </a:r>
          </a:p>
          <a:p>
            <a:pPr marL="305435" indent="-305435"/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89E8453-1C94-455C-F021-427ED1B8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8" y="3712002"/>
            <a:ext cx="11297469" cy="214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7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978E7-5383-A501-F31D-A0060FAA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sz="3100">
                <a:ea typeface="+mj-lt"/>
                <a:cs typeface="+mj-lt"/>
              </a:rPr>
              <a:t>EXPOSING STATEFUL PODS  THROUGH A REGULAR clusterip SERVICE</a:t>
            </a:r>
            <a:endParaRPr lang="en-US" sz="31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3946F-5094-4722-78B1-22047CE55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$ k create -f </a:t>
            </a:r>
            <a:r>
              <a:rPr lang="en-US" dirty="0" err="1">
                <a:ea typeface="+mn-lt"/>
                <a:cs typeface="+mn-lt"/>
              </a:rPr>
              <a:t>kubia-clusterIP.yaml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$ k proxy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$ curl localhost:8001/</a:t>
            </a:r>
            <a:r>
              <a:rPr lang="en-US" dirty="0" err="1">
                <a:ea typeface="+mn-lt"/>
                <a:cs typeface="+mn-lt"/>
              </a:rPr>
              <a:t>api</a:t>
            </a:r>
            <a:r>
              <a:rPr lang="en-US" dirty="0">
                <a:ea typeface="+mn-lt"/>
                <a:cs typeface="+mn-lt"/>
              </a:rPr>
              <a:t>/v1/namespaces/default/services/</a:t>
            </a:r>
            <a:r>
              <a:rPr lang="en-US" dirty="0" err="1">
                <a:ea typeface="+mn-lt"/>
                <a:cs typeface="+mn-lt"/>
              </a:rPr>
              <a:t>kubia</a:t>
            </a:r>
            <a:r>
              <a:rPr lang="en-US" dirty="0">
                <a:ea typeface="+mn-lt"/>
                <a:cs typeface="+mn-lt"/>
              </a:rPr>
              <a:t>-public/proxy/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0B694CA-9DF7-172F-0A94-02CD615C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8" y="4149778"/>
            <a:ext cx="11297469" cy="12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84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A00FE-DE02-5D5C-AE5B-E6A4558D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ea typeface="+mj-lt"/>
                <a:cs typeface="+mj-lt"/>
              </a:rPr>
              <a:t>Discovering peers in a StatefulSet</a:t>
            </a:r>
            <a:endParaRPr lang="en-US" sz="37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6510C-41E3-728F-21BB-15EFA8B5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312550" cy="371506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300" dirty="0"/>
              <a:t>Application should be K8s agnostic so querying K8s API to find all the pods in the cluster is undesirable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300" dirty="0"/>
              <a:t>K8s uses DNS SRV records to facilitate the discovery. </a:t>
            </a:r>
            <a:r>
              <a:rPr lang="en-US" sz="1300" dirty="0">
                <a:ea typeface="+mn-lt"/>
                <a:cs typeface="+mn-lt"/>
              </a:rPr>
              <a:t>SRV records are used to point to hostnames and ports of servers providing a specific service. Kubernetes creates SRV records to point to the hostnames of the pods backing a headless service.</a:t>
            </a:r>
            <a:endParaRPr lang="en-US" sz="1300" dirty="0"/>
          </a:p>
          <a:p>
            <a:pPr marL="305435" indent="-305435">
              <a:lnSpc>
                <a:spcPct val="110000"/>
              </a:lnSpc>
            </a:pPr>
            <a:r>
              <a:rPr lang="en-US" sz="1300" dirty="0"/>
              <a:t># create headless service</a:t>
            </a:r>
          </a:p>
          <a:p>
            <a:pPr marL="305435" indent="-305435">
              <a:lnSpc>
                <a:spcPct val="110000"/>
              </a:lnSpc>
            </a:pPr>
            <a:r>
              <a:rPr lang="en-US" sz="1300" dirty="0">
                <a:ea typeface="+mn-lt"/>
                <a:cs typeface="+mn-lt"/>
              </a:rPr>
              <a:t>k apply -f </a:t>
            </a:r>
            <a:r>
              <a:rPr lang="en-US" sz="1300" dirty="0" err="1">
                <a:ea typeface="+mn-lt"/>
                <a:cs typeface="+mn-lt"/>
              </a:rPr>
              <a:t>kubia-headless.yaml</a:t>
            </a:r>
            <a:r>
              <a:rPr lang="en-US" sz="1300" dirty="0">
                <a:ea typeface="+mn-lt"/>
                <a:cs typeface="+mn-lt"/>
              </a:rPr>
              <a:t> </a:t>
            </a:r>
            <a:endParaRPr lang="en-US" sz="1300" dirty="0"/>
          </a:p>
          <a:p>
            <a:pPr marL="305435" indent="-305435">
              <a:lnSpc>
                <a:spcPct val="110000"/>
              </a:lnSpc>
            </a:pPr>
            <a:r>
              <a:rPr lang="en-US" sz="1300" dirty="0"/>
              <a:t># discovering the SRV records for the </a:t>
            </a:r>
            <a:r>
              <a:rPr lang="en-US" sz="1300" dirty="0" err="1"/>
              <a:t>kubia</a:t>
            </a:r>
            <a:r>
              <a:rPr lang="en-US" sz="1300" dirty="0"/>
              <a:t> cluster</a:t>
            </a:r>
          </a:p>
          <a:p>
            <a:pPr marL="305435" indent="-305435">
              <a:lnSpc>
                <a:spcPct val="110000"/>
              </a:lnSpc>
            </a:pPr>
            <a:r>
              <a:rPr lang="en-US" sz="1300" dirty="0">
                <a:ea typeface="+mn-lt"/>
                <a:cs typeface="+mn-lt"/>
              </a:rPr>
              <a:t>$ k run -it </a:t>
            </a:r>
            <a:r>
              <a:rPr lang="en-US" sz="1300" dirty="0" err="1">
                <a:ea typeface="+mn-lt"/>
                <a:cs typeface="+mn-lt"/>
              </a:rPr>
              <a:t>srvlookup</a:t>
            </a:r>
            <a:r>
              <a:rPr lang="en-US" sz="1300" dirty="0">
                <a:ea typeface="+mn-lt"/>
                <a:cs typeface="+mn-lt"/>
              </a:rPr>
              <a:t> --image=</a:t>
            </a:r>
            <a:r>
              <a:rPr lang="en-US" sz="1300" dirty="0" err="1">
                <a:ea typeface="+mn-lt"/>
                <a:cs typeface="+mn-lt"/>
              </a:rPr>
              <a:t>tutum</a:t>
            </a:r>
            <a:r>
              <a:rPr lang="en-US" sz="1300" dirty="0">
                <a:ea typeface="+mn-lt"/>
                <a:cs typeface="+mn-lt"/>
              </a:rPr>
              <a:t>/</a:t>
            </a:r>
            <a:r>
              <a:rPr lang="en-US" sz="1300" dirty="0" err="1">
                <a:ea typeface="+mn-lt"/>
                <a:cs typeface="+mn-lt"/>
              </a:rPr>
              <a:t>dnsutils</a:t>
            </a:r>
            <a:r>
              <a:rPr lang="en-US" sz="1300" dirty="0">
                <a:ea typeface="+mn-lt"/>
                <a:cs typeface="+mn-lt"/>
              </a:rPr>
              <a:t> --rm --restart=Never -- /bin/bash</a:t>
            </a:r>
          </a:p>
          <a:p>
            <a:pPr marL="305435" indent="-305435">
              <a:lnSpc>
                <a:spcPct val="110000"/>
              </a:lnSpc>
            </a:pPr>
            <a:r>
              <a:rPr lang="en-US" sz="1300" dirty="0">
                <a:ea typeface="+mn-lt"/>
                <a:cs typeface="+mn-lt"/>
              </a:rPr>
              <a:t># dig SRV </a:t>
            </a:r>
            <a:r>
              <a:rPr lang="en-US" sz="1300" dirty="0" err="1">
                <a:ea typeface="+mn-lt"/>
                <a:cs typeface="+mn-lt"/>
              </a:rPr>
              <a:t>kubia.default.svc.cluster.local</a:t>
            </a:r>
            <a:endParaRPr lang="en-US" sz="1300" dirty="0">
              <a:ea typeface="+mn-lt"/>
              <a:cs typeface="+mn-lt"/>
            </a:endParaRPr>
          </a:p>
          <a:p>
            <a:pPr marL="305435" indent="-305435">
              <a:buNone/>
            </a:pPr>
            <a:r>
              <a:rPr lang="en-US" sz="1300" dirty="0"/>
              <a:t>For a pod to get a list of all the other pods of a </a:t>
            </a:r>
            <a:r>
              <a:rPr lang="en-US" sz="1300" dirty="0" err="1"/>
              <a:t>StatefulSet</a:t>
            </a:r>
            <a:r>
              <a:rPr lang="en-US" sz="1300" dirty="0"/>
              <a:t>, all you need to do is</a:t>
            </a:r>
          </a:p>
          <a:p>
            <a:pPr marL="305435" indent="-305435">
              <a:buNone/>
            </a:pPr>
            <a:r>
              <a:rPr lang="en-US" sz="1300" dirty="0"/>
              <a:t>perform an SRV DNS lookup.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353FA39-74F6-4B8F-5B87-2B26C7D6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70" y="4592504"/>
            <a:ext cx="7183597" cy="131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8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218DC-885D-3859-4724-6F73AE4A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sz="3700">
                <a:ea typeface="+mj-lt"/>
                <a:cs typeface="+mj-lt"/>
              </a:rPr>
              <a:t>Implementing peer discovery through DNS</a:t>
            </a:r>
            <a:endParaRPr lang="en-US" sz="3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811CB-1EEB-6034-5DBC-D523E488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pPr marL="305435" indent="-305435">
              <a:lnSpc>
                <a:spcPct val="110000"/>
              </a:lnSpc>
            </a:pPr>
            <a:r>
              <a:rPr lang="en-US" sz="1400"/>
              <a:t>Data stored by individual pods is independent – this is not a cluster yet</a:t>
            </a:r>
          </a:p>
          <a:p>
            <a:pPr marL="305435" indent="-305435">
              <a:lnSpc>
                <a:spcPct val="110000"/>
              </a:lnSpc>
            </a:pPr>
            <a:r>
              <a:rPr lang="en-US" sz="1400"/>
              <a:t>We can improve the functionality by discovering all the pods in the StatefulSet and serving data from all the pods in the cluster</a:t>
            </a:r>
          </a:p>
          <a:p>
            <a:pPr marL="305435" indent="-305435">
              <a:lnSpc>
                <a:spcPct val="110000"/>
              </a:lnSpc>
            </a:pPr>
            <a:r>
              <a:rPr lang="en-US" sz="1400">
                <a:ea typeface="+mn-lt"/>
                <a:cs typeface="+mn-lt"/>
              </a:rPr>
              <a:t># Adding DNS lookup to obtain SRV record</a:t>
            </a:r>
          </a:p>
          <a:p>
            <a:pPr marL="305435" indent="-305435">
              <a:lnSpc>
                <a:spcPct val="110000"/>
              </a:lnSpc>
            </a:pPr>
            <a:r>
              <a:rPr lang="en-US" sz="1400">
                <a:ea typeface="+mn-lt"/>
                <a:cs typeface="+mn-lt"/>
                <a:hlinkClick r:id="rId2"/>
              </a:rPr>
              <a:t>https://github.com/luksa/kubernetes-in-action/blob/d15844af7b4153eb8d10ba56c5925a21205f490e/Chapter10/kubia-pet-peers-image/app.js#L46</a:t>
            </a:r>
            <a:endParaRPr lang="en-US" sz="1400">
              <a:ea typeface="+mn-lt"/>
              <a:cs typeface="+mn-lt"/>
            </a:endParaRPr>
          </a:p>
          <a:p>
            <a:pPr marL="305435" indent="-305435">
              <a:lnSpc>
                <a:spcPct val="110000"/>
              </a:lnSpc>
            </a:pPr>
            <a:endParaRPr lang="en-US" sz="140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105E94E-D9EC-C983-BDBA-078D63EA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50" y="3261798"/>
            <a:ext cx="8643765" cy="30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5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D8A61-A9F4-675A-A83B-EBA716877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Updating a StatefulSet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11AF-633F-FB6B-88FA-B6986FCF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$ k edit statefulset kubia # Update container image to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luksa/kubia-pet-peers</a:t>
            </a:r>
            <a:endParaRPr lang="en-US">
              <a:solidFill>
                <a:srgbClr val="FFFFFF"/>
              </a:solidFill>
            </a:endParaRP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$ k get po</a:t>
            </a:r>
          </a:p>
          <a:p>
            <a:pPr marL="305435" indent="-305435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C73EE88-8F88-83D0-347F-188F5A36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565729"/>
            <a:ext cx="6831503" cy="37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13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1E59C-7EF7-B450-4F67-DB9596A2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Trying out  our clustered data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EF7E-1191-5172-24DC-A041233E8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/>
              <a:t># Send POST to a </a:t>
            </a:r>
            <a:r>
              <a:rPr lang="en-US" dirty="0" err="1"/>
              <a:t>ramdom</a:t>
            </a:r>
            <a:r>
              <a:rPr lang="en-US" dirty="0"/>
              <a:t> pod though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$ curl -X POST -d "The sun is shining" localhost:8001/</a:t>
            </a:r>
            <a:r>
              <a:rPr lang="en-US" dirty="0" err="1">
                <a:ea typeface="+mn-lt"/>
                <a:cs typeface="+mn-lt"/>
              </a:rPr>
              <a:t>api</a:t>
            </a:r>
            <a:r>
              <a:rPr lang="en-US" dirty="0">
                <a:ea typeface="+mn-lt"/>
                <a:cs typeface="+mn-lt"/>
              </a:rPr>
              <a:t>/v1/namespaces/default/services/</a:t>
            </a:r>
            <a:r>
              <a:rPr lang="en-US" dirty="0" err="1">
                <a:ea typeface="+mn-lt"/>
                <a:cs typeface="+mn-lt"/>
              </a:rPr>
              <a:t>kubia</a:t>
            </a:r>
            <a:r>
              <a:rPr lang="en-US" dirty="0">
                <a:ea typeface="+mn-lt"/>
                <a:cs typeface="+mn-lt"/>
              </a:rPr>
              <a:t>-public/proxy/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$ curl -X POST -d "The rain is raining" localhost:8001/</a:t>
            </a:r>
            <a:r>
              <a:rPr lang="en-US" dirty="0" err="1">
                <a:ea typeface="+mn-lt"/>
                <a:cs typeface="+mn-lt"/>
              </a:rPr>
              <a:t>api</a:t>
            </a:r>
            <a:r>
              <a:rPr lang="en-US" dirty="0">
                <a:ea typeface="+mn-lt"/>
                <a:cs typeface="+mn-lt"/>
              </a:rPr>
              <a:t>/v1/namespaces/default/services/</a:t>
            </a:r>
            <a:r>
              <a:rPr lang="en-US" dirty="0" err="1">
                <a:ea typeface="+mn-lt"/>
                <a:cs typeface="+mn-lt"/>
              </a:rPr>
              <a:t>kubia</a:t>
            </a:r>
            <a:r>
              <a:rPr lang="en-US" dirty="0">
                <a:ea typeface="+mn-lt"/>
                <a:cs typeface="+mn-lt"/>
              </a:rPr>
              <a:t>-public/proxy/</a:t>
            </a:r>
          </a:p>
          <a:p>
            <a:pPr marL="305435" indent="-305435"/>
            <a:r>
              <a:rPr lang="en-US" dirty="0"/>
              <a:t># Reading data from a clustered data store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$ curl localhost:8001/</a:t>
            </a:r>
            <a:r>
              <a:rPr lang="en-US" dirty="0" err="1">
                <a:ea typeface="+mn-lt"/>
                <a:cs typeface="+mn-lt"/>
              </a:rPr>
              <a:t>api</a:t>
            </a:r>
            <a:r>
              <a:rPr lang="en-US" dirty="0">
                <a:ea typeface="+mn-lt"/>
                <a:cs typeface="+mn-lt"/>
              </a:rPr>
              <a:t>/v1/namespaces/default/services/</a:t>
            </a:r>
            <a:r>
              <a:rPr lang="en-US" dirty="0" err="1">
                <a:ea typeface="+mn-lt"/>
                <a:cs typeface="+mn-lt"/>
              </a:rPr>
              <a:t>kubia</a:t>
            </a:r>
            <a:r>
              <a:rPr lang="en-US" dirty="0">
                <a:ea typeface="+mn-lt"/>
                <a:cs typeface="+mn-lt"/>
              </a:rPr>
              <a:t>-public/proxy/</a:t>
            </a:r>
            <a:endParaRPr lang="en-US" dirty="0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D52490D-7256-1A5D-B873-B669C2A1A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89" b="678"/>
          <a:stretch/>
        </p:blipFill>
        <p:spPr>
          <a:xfrm>
            <a:off x="4618892" y="5167653"/>
            <a:ext cx="6993061" cy="12159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818838-26CE-8455-0148-634D27859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62" y="4024533"/>
            <a:ext cx="6588369" cy="9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4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F94AF-ABF3-8DA2-0441-6F97C166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Sharing between the node and the Pod's containers with </a:t>
            </a:r>
            <a:r>
              <a:rPr lang="en-US" sz="27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hostPath</a:t>
            </a:r>
            <a:r>
              <a:rPr lang="en-US" sz="2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volume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FBF850A-022B-DFBC-4843-42EB60BEC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92" y="1675227"/>
            <a:ext cx="825201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60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Workshop 3 </a:t>
            </a:r>
            <a:br>
              <a:rPr lang="en-US" sz="54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end</a:t>
            </a:r>
          </a:p>
          <a:p>
            <a:endParaRPr lang="en-US" sz="5400" b="0" kern="1200" cap="all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67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D321-0DAE-0C1B-E750-2B9D25B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Cleanup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4CA679-3546-4E14-8FB8-F57168C3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D16E90-7C64-4C04-A50A-B866A1A9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E4DD59-5AA2-46C6-B6A8-9B4C62D1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0CE81C-67DC-489E-BFFB-877C8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EFC12FC-50E7-B4FE-356D-BC15FD092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29" r="17489"/>
          <a:stretch/>
        </p:blipFill>
        <p:spPr>
          <a:xfrm>
            <a:off x="611392" y="2347105"/>
            <a:ext cx="5074920" cy="37124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4C75-10E7-B94C-8119-BB1A51DB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830" y="2340864"/>
            <a:ext cx="5269977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ea typeface="+mn-lt"/>
                <a:cs typeface="+mn-lt"/>
              </a:rPr>
              <a:t># kill proxy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pkill</a:t>
            </a:r>
            <a:r>
              <a:rPr lang="en-US" dirty="0">
                <a:ea typeface="+mn-lt"/>
                <a:cs typeface="+mn-lt"/>
              </a:rPr>
              <a:t> -f '</a:t>
            </a:r>
            <a:r>
              <a:rPr lang="en-US" dirty="0" err="1">
                <a:ea typeface="+mn-lt"/>
                <a:cs typeface="+mn-lt"/>
              </a:rPr>
              <a:t>kubectl</a:t>
            </a:r>
            <a:r>
              <a:rPr lang="en-US" dirty="0">
                <a:ea typeface="+mn-lt"/>
                <a:cs typeface="+mn-lt"/>
              </a:rPr>
              <a:t> proxy --port=8080' </a:t>
            </a:r>
            <a:endParaRPr lang="en-US" dirty="0"/>
          </a:p>
          <a:p>
            <a:pPr marL="0" indent="0">
              <a:buNone/>
            </a:pPr>
            <a:r>
              <a:rPr lang="en-US" i="1" dirty="0">
                <a:ea typeface="+mn-lt"/>
                <a:cs typeface="+mn-lt"/>
              </a:rPr>
              <a:t># delete dashboard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kubectl</a:t>
            </a:r>
            <a:r>
              <a:rPr lang="en-US" dirty="0">
                <a:ea typeface="+mn-lt"/>
                <a:cs typeface="+mn-lt"/>
              </a:rPr>
              <a:t> delete -f https://raw.githubusercontent.com/kubernetes/dashboard/${DASHBOARD_VERSION}/aio/deploy/recommended.yaml unset DASHBOARD_VERSION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# Delete the week8 namespace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delete ns week8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# Delete the cluster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</a:t>
            </a:r>
            <a:r>
              <a:rPr lang="en-US" dirty="0" err="1">
                <a:ea typeface="+mn-lt"/>
                <a:cs typeface="+mn-lt"/>
              </a:rPr>
              <a:t>eksctl</a:t>
            </a:r>
            <a:r>
              <a:rPr lang="en-US" dirty="0">
                <a:ea typeface="+mn-lt"/>
                <a:cs typeface="+mn-lt"/>
              </a:rPr>
              <a:t> delete cluster --name clo835 --region us-east-1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# Stop cloud9 instance  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6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1F113-7BC8-1555-42F0-7B9E8AF7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err="1">
                <a:solidFill>
                  <a:srgbClr val="FFFFFF"/>
                </a:solidFill>
              </a:rPr>
              <a:t>hostPath</a:t>
            </a: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Configuration Example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D3341B-EDAB-2BEF-B2EB-64374624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493540"/>
            <a:ext cx="7225748" cy="58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9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A7B5-E940-2141-A5BE-DB184B63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Persistent Volumes: Amazon EBS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F133B-6328-7540-9514-91C0FFE87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CA" sz="2000"/>
              <a:t>Using a persistent volume requires:</a:t>
            </a:r>
          </a:p>
          <a:p>
            <a:pPr lvl="1"/>
            <a:r>
              <a:rPr lang="en-CA" sz="2000"/>
              <a:t>creating the volume out-of-band (outside of the Kubernetes API)</a:t>
            </a:r>
          </a:p>
          <a:p>
            <a:pPr lvl="1"/>
            <a:r>
              <a:rPr lang="en-CA" sz="2000"/>
              <a:t>referencing the volume in the pod description, with all its parameters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DCDF5-0476-184E-A662-2D0A134C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894104"/>
            <a:ext cx="6019331" cy="52217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894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DD99A-490C-5D4B-9B28-C0C44BC9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NFS Volume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B76593-DDA0-E143-9091-65CF74FD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8493" y="625684"/>
            <a:ext cx="638056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48EC3-3066-594C-B084-7C0FC0D7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Challenge of Volumes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A0D26E-9E23-46B6-93B1-26B41FE57C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466206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15490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1D1BCD81489345A28F8FEDA6D3E1BB" ma:contentTypeVersion="13" ma:contentTypeDescription="Create a new document." ma:contentTypeScope="" ma:versionID="62fb0033156bc6351fd2e7ed84452eab">
  <xsd:schema xmlns:xsd="http://www.w3.org/2001/XMLSchema" xmlns:xs="http://www.w3.org/2001/XMLSchema" xmlns:p="http://schemas.microsoft.com/office/2006/metadata/properties" xmlns:ns2="69fed9d0-83a8-4d28-8458-e1da8f701913" xmlns:ns3="6e98654c-3def-47d1-bfde-8b87c356ffdf" targetNamespace="http://schemas.microsoft.com/office/2006/metadata/properties" ma:root="true" ma:fieldsID="0f20844f6b684cfabc81f4ef3f4fdee4" ns2:_="" ns3:_="">
    <xsd:import namespace="69fed9d0-83a8-4d28-8458-e1da8f701913"/>
    <xsd:import namespace="6e98654c-3def-47d1-bfde-8b87c356ff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ed9d0-83a8-4d28-8458-e1da8f701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968e675e-7f51-40c4-b007-fcb928a1bb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8654c-3def-47d1-bfde-8b87c356ffd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c84f685-914f-468e-bc07-3a7921e8ea0b}" ma:internalName="TaxCatchAll" ma:showField="CatchAllData" ma:web="6e98654c-3def-47d1-bfde-8b87c356ff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9fed9d0-83a8-4d28-8458-e1da8f701913">
      <Terms xmlns="http://schemas.microsoft.com/office/infopath/2007/PartnerControls"/>
    </lcf76f155ced4ddcb4097134ff3c332f>
    <TaxCatchAll xmlns="6e98654c-3def-47d1-bfde-8b87c356ffdf" xsi:nil="true"/>
  </documentManagement>
</p:properties>
</file>

<file path=customXml/itemProps1.xml><?xml version="1.0" encoding="utf-8"?>
<ds:datastoreItem xmlns:ds="http://schemas.openxmlformats.org/officeDocument/2006/customXml" ds:itemID="{BD16AE0B-32F9-48C0-BF55-581C08CDCC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fed9d0-83a8-4d28-8458-e1da8f701913"/>
    <ds:schemaRef ds:uri="6e98654c-3def-47d1-bfde-8b87c356ff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4DB544-7CFF-4B98-B466-83BA216D2A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AA6A5E-FCE0-4A39-B0B8-81B41CFD2621}">
  <ds:schemaRefs>
    <ds:schemaRef ds:uri="http://schemas.microsoft.com/office/2006/metadata/properties"/>
    <ds:schemaRef ds:uri="http://schemas.microsoft.com/office/infopath/2007/PartnerControls"/>
    <ds:schemaRef ds:uri="69fed9d0-83a8-4d28-8458-e1da8f701913"/>
    <ds:schemaRef ds:uri="6e98654c-3def-47d1-bfde-8b87c356ffd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2704</Words>
  <Application>Microsoft Office PowerPoint</Application>
  <PresentationFormat>Widescreen</PresentationFormat>
  <Paragraphs>263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Gill Sans MT</vt:lpstr>
      <vt:lpstr>Univers</vt:lpstr>
      <vt:lpstr>Univers Condensed</vt:lpstr>
      <vt:lpstr>Wingdings 2</vt:lpstr>
      <vt:lpstr>DividendVTI</vt:lpstr>
      <vt:lpstr>Office Theme</vt:lpstr>
      <vt:lpstr>Week 9</vt:lpstr>
      <vt:lpstr>Agenda</vt:lpstr>
      <vt:lpstr>Volumes: hostPath</vt:lpstr>
      <vt:lpstr>hostPath Concerns</vt:lpstr>
      <vt:lpstr>Data Sharing between the node and the Pod's containers with hostPath volume</vt:lpstr>
      <vt:lpstr>hostPath Configuration Example</vt:lpstr>
      <vt:lpstr>Persistent Volumes: Amazon EBS</vt:lpstr>
      <vt:lpstr>Using NFS Volume</vt:lpstr>
      <vt:lpstr>Challenge of Volumes</vt:lpstr>
      <vt:lpstr>Workshop 1 -  Exploring hostPath</vt:lpstr>
      <vt:lpstr>Deploy MongoDB to Amazon EKS</vt:lpstr>
      <vt:lpstr>Add Sample Data to MongoDB</vt:lpstr>
      <vt:lpstr>Add Sample Data to MongoDB</vt:lpstr>
      <vt:lpstr>HostPath with Amazon EBS</vt:lpstr>
      <vt:lpstr>Why to have hostPath at all – Examine kube-proxy</vt:lpstr>
      <vt:lpstr>Workshop 1 -  The End</vt:lpstr>
      <vt:lpstr>PV, PVC, and StorageClasses</vt:lpstr>
      <vt:lpstr>Introducing PersistentVolumes and PersistentVolumeClaims</vt:lpstr>
      <vt:lpstr>PersistentVolume Manifest</vt:lpstr>
      <vt:lpstr>Decoupling pods from the underlying storage technology</vt:lpstr>
      <vt:lpstr>Using PrsistentVolumes</vt:lpstr>
      <vt:lpstr>Using a PersistentVolumeClaim in a pod</vt:lpstr>
      <vt:lpstr>Understanding the benefits of using PersistentVolumes and claims</vt:lpstr>
      <vt:lpstr>Provisioning Automation: Storage Class</vt:lpstr>
      <vt:lpstr>Using storage classes</vt:lpstr>
      <vt:lpstr>Storage Class Manifest</vt:lpstr>
      <vt:lpstr>Dynamic PersistentVolume Provisioning</vt:lpstr>
      <vt:lpstr>Workshop 2– PV, PVC, StorageClasses</vt:lpstr>
      <vt:lpstr>Amazon EBS backed Volume – Data persists independent of  the hosting node</vt:lpstr>
      <vt:lpstr>Store data in redis and Recreate  the pod</vt:lpstr>
      <vt:lpstr>Workshop 2 – The End</vt:lpstr>
      <vt:lpstr>deploying clustered applications </vt:lpstr>
      <vt:lpstr>SCALING PODS  that reference Persistent volume</vt:lpstr>
      <vt:lpstr>Stable network identity for pods</vt:lpstr>
      <vt:lpstr>Statefulsets</vt:lpstr>
      <vt:lpstr>Sttatefulsets vs replicasets</vt:lpstr>
      <vt:lpstr>Exposing Statefulsets</vt:lpstr>
      <vt:lpstr>Adding volumes  to statefulset's pods</vt:lpstr>
      <vt:lpstr>Workshop 3  statefulsets </vt:lpstr>
      <vt:lpstr>Application functionality</vt:lpstr>
      <vt:lpstr>What are we creating?</vt:lpstr>
      <vt:lpstr>Deployment - statefulset</vt:lpstr>
      <vt:lpstr>Communicating with  the application  via proxy</vt:lpstr>
      <vt:lpstr>DELETING A STATEFUL POD  TO SEE IF  THE RESCHEDULED POD IS REATTACHED TO THE SAME STORAGE</vt:lpstr>
      <vt:lpstr>EXPOSING STATEFUL PODS  THROUGH A REGULAR clusterip SERVICE</vt:lpstr>
      <vt:lpstr>Discovering peers in a StatefulSet</vt:lpstr>
      <vt:lpstr>Implementing peer discovery through DNS</vt:lpstr>
      <vt:lpstr>Updating a StatefulSet</vt:lpstr>
      <vt:lpstr>Trying out  our clustered data store</vt:lpstr>
      <vt:lpstr>Workshop 3  the end </vt:lpstr>
      <vt:lpstr>Cleanup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Niluxsi Puvanenthiran</cp:lastModifiedBy>
  <cp:revision>12</cp:revision>
  <dcterms:created xsi:type="dcterms:W3CDTF">2022-07-02T12:09:32Z</dcterms:created>
  <dcterms:modified xsi:type="dcterms:W3CDTF">2023-07-18T03:45:28Z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0x010100541D1BCD81489345A28F8FEDA6D3E1BB</vt:lpwstr>
  </property>
  <property fmtid="{D5CDD505-2E9C-101B-9397-08002B2CF9AE}" pid="3" name="MediaServiceImageTags">
    <vt:lpwstr/>
  </property>
</Properties>
</file>